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sldIdLst>
    <p:sldId id="260" r:id="rId5"/>
    <p:sldId id="261" r:id="rId6"/>
    <p:sldId id="271" r:id="rId7"/>
    <p:sldId id="272" r:id="rId8"/>
    <p:sldId id="262" r:id="rId9"/>
    <p:sldId id="274" r:id="rId10"/>
    <p:sldId id="270" r:id="rId11"/>
    <p:sldId id="267" r:id="rId12"/>
    <p:sldId id="268" r:id="rId13"/>
    <p:sldId id="263" r:id="rId14"/>
    <p:sldId id="264" r:id="rId15"/>
    <p:sldId id="269" r:id="rId16"/>
    <p:sldId id="273" r:id="rId17"/>
    <p:sldId id="275" r:id="rId18"/>
  </p:sldIdLst>
  <p:sldSz cx="9144000" cy="5143500" type="screen16x9"/>
  <p:notesSz cx="6858000" cy="9144000"/>
  <p:defaultTextStyle>
    <a:defPPr>
      <a:defRPr lang="pt-PT"/>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42"/>
    <p:restoredTop sz="93045"/>
  </p:normalViewPr>
  <p:slideViewPr>
    <p:cSldViewPr showGuides="1">
      <p:cViewPr varScale="1">
        <p:scale>
          <a:sx n="127" d="100"/>
          <a:sy n="127" d="100"/>
        </p:scale>
        <p:origin x="176" y="256"/>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jpeg>
</file>

<file path=ppt/media/image2.jpeg>
</file>

<file path=ppt/media/image3.jpeg>
</file>

<file path=ppt/media/image4.tiff>
</file>

<file path=ppt/media/image5.tiff>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051DBCE-0644-A943-9D72-981E9613CE1B}" type="datetimeFigureOut">
              <a:t>16/11/2017</a:t>
            </a:fld>
            <a:endParaRPr lang="en-GB"/>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a:t>Haga clic para modificar los estilos de texto del patrón</a:t>
            </a:r>
          </a:p>
          <a:p>
            <a:pPr lvl="1"/>
            <a:r>
              <a:rPr lang="es-ES_tradnl"/>
              <a:t>Segundo nivel</a:t>
            </a:r>
          </a:p>
          <a:p>
            <a:pPr lvl="2"/>
            <a:r>
              <a:rPr lang="es-ES_tradnl"/>
              <a:t>Tercer nivel</a:t>
            </a:r>
          </a:p>
          <a:p>
            <a:pPr lvl="3"/>
            <a:r>
              <a:rPr lang="es-ES_tradnl"/>
              <a:t>Cuarto nivel</a:t>
            </a:r>
          </a:p>
          <a:p>
            <a:pPr lvl="4"/>
            <a:r>
              <a:rPr lang="es-ES_tradnl"/>
              <a:t>Quinto nivel</a:t>
            </a:r>
            <a:endParaRPr lang="en-GB"/>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A27FAC-31ED-FE4B-84CC-475E553FF8C4}" type="slidenum">
              <a:t>‹Nr.›</a:t>
            </a:fld>
            <a:endParaRPr lang="en-GB"/>
          </a:p>
        </p:txBody>
      </p:sp>
    </p:spTree>
    <p:extLst>
      <p:ext uri="{BB962C8B-B14F-4D97-AF65-F5344CB8AC3E}">
        <p14:creationId xmlns:p14="http://schemas.microsoft.com/office/powerpoint/2010/main" val="1071011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pt-PT"/>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pt-PT"/>
          </a:p>
        </p:txBody>
      </p:sp>
      <p:sp>
        <p:nvSpPr>
          <p:cNvPr id="4" name="Date Placeholder 3"/>
          <p:cNvSpPr>
            <a:spLocks noGrp="1"/>
          </p:cNvSpPr>
          <p:nvPr>
            <p:ph type="dt" sz="half" idx="10"/>
          </p:nvPr>
        </p:nvSpPr>
        <p:spPr/>
        <p:txBody>
          <a:bodyPr/>
          <a:lstStyle>
            <a:lvl1pPr>
              <a:defRPr/>
            </a:lvl1pPr>
          </a:lstStyle>
          <a:p>
            <a:pPr>
              <a:defRPr/>
            </a:pPr>
            <a:fld id="{8FD83679-5870-47F2-B442-CE5EA1FFDD2B}" type="datetimeFigureOut">
              <a:rPr lang="pt-PT"/>
              <a:pPr>
                <a:defRPr/>
              </a:pPr>
              <a:t>16/11/17</a:t>
            </a:fld>
            <a:endParaRPr lang="pt-PT"/>
          </a:p>
        </p:txBody>
      </p:sp>
      <p:sp>
        <p:nvSpPr>
          <p:cNvPr id="5" name="Footer Placeholder 4"/>
          <p:cNvSpPr>
            <a:spLocks noGrp="1"/>
          </p:cNvSpPr>
          <p:nvPr>
            <p:ph type="ftr" sz="quarter" idx="11"/>
          </p:nvPr>
        </p:nvSpPr>
        <p:spPr/>
        <p:txBody>
          <a:bodyPr/>
          <a:lstStyle>
            <a:lvl1pPr>
              <a:defRPr/>
            </a:lvl1pPr>
          </a:lstStyle>
          <a:p>
            <a:pPr>
              <a:defRPr/>
            </a:pPr>
            <a:endParaRPr lang="pt-PT"/>
          </a:p>
        </p:txBody>
      </p:sp>
      <p:sp>
        <p:nvSpPr>
          <p:cNvPr id="6" name="Slide Number Placeholder 5"/>
          <p:cNvSpPr>
            <a:spLocks noGrp="1"/>
          </p:cNvSpPr>
          <p:nvPr>
            <p:ph type="sldNum" sz="quarter" idx="12"/>
          </p:nvPr>
        </p:nvSpPr>
        <p:spPr/>
        <p:txBody>
          <a:bodyPr/>
          <a:lstStyle>
            <a:lvl1pPr>
              <a:defRPr/>
            </a:lvl1pPr>
          </a:lstStyle>
          <a:p>
            <a:pPr>
              <a:defRPr/>
            </a:pPr>
            <a:fld id="{EBD495BF-70B6-4DBE-BE5E-77FB06E3886E}" type="slidenum">
              <a:rPr lang="pt-PT"/>
              <a:pPr>
                <a:defRPr/>
              </a:pPr>
              <a:t>‹Nr.›</a:t>
            </a:fld>
            <a:endParaRPr lang="pt-PT"/>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pt-PT"/>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pt-PT"/>
          </a:p>
        </p:txBody>
      </p:sp>
      <p:sp>
        <p:nvSpPr>
          <p:cNvPr id="4" name="Date Placeholder 3"/>
          <p:cNvSpPr>
            <a:spLocks noGrp="1"/>
          </p:cNvSpPr>
          <p:nvPr>
            <p:ph type="dt" sz="half" idx="10"/>
          </p:nvPr>
        </p:nvSpPr>
        <p:spPr/>
        <p:txBody>
          <a:bodyPr/>
          <a:lstStyle>
            <a:lvl1pPr>
              <a:defRPr/>
            </a:lvl1pPr>
          </a:lstStyle>
          <a:p>
            <a:pPr>
              <a:defRPr/>
            </a:pPr>
            <a:fld id="{B4D37963-AFC0-40C6-90D8-731656EBC128}" type="datetimeFigureOut">
              <a:rPr lang="pt-PT"/>
              <a:pPr>
                <a:defRPr/>
              </a:pPr>
              <a:t>16/11/17</a:t>
            </a:fld>
            <a:endParaRPr lang="pt-PT"/>
          </a:p>
        </p:txBody>
      </p:sp>
      <p:sp>
        <p:nvSpPr>
          <p:cNvPr id="5" name="Footer Placeholder 4"/>
          <p:cNvSpPr>
            <a:spLocks noGrp="1"/>
          </p:cNvSpPr>
          <p:nvPr>
            <p:ph type="ftr" sz="quarter" idx="11"/>
          </p:nvPr>
        </p:nvSpPr>
        <p:spPr/>
        <p:txBody>
          <a:bodyPr/>
          <a:lstStyle>
            <a:lvl1pPr>
              <a:defRPr/>
            </a:lvl1pPr>
          </a:lstStyle>
          <a:p>
            <a:pPr>
              <a:defRPr/>
            </a:pPr>
            <a:endParaRPr lang="pt-PT"/>
          </a:p>
        </p:txBody>
      </p:sp>
      <p:sp>
        <p:nvSpPr>
          <p:cNvPr id="6" name="Slide Number Placeholder 5"/>
          <p:cNvSpPr>
            <a:spLocks noGrp="1"/>
          </p:cNvSpPr>
          <p:nvPr>
            <p:ph type="sldNum" sz="quarter" idx="12"/>
          </p:nvPr>
        </p:nvSpPr>
        <p:spPr/>
        <p:txBody>
          <a:bodyPr/>
          <a:lstStyle>
            <a:lvl1pPr>
              <a:defRPr/>
            </a:lvl1pPr>
          </a:lstStyle>
          <a:p>
            <a:pPr>
              <a:defRPr/>
            </a:pPr>
            <a:fld id="{8A3C35F5-8972-4DAD-B4C6-5C58FDB08141}" type="slidenum">
              <a:rPr lang="pt-PT"/>
              <a:pPr>
                <a:defRPr/>
              </a:pPr>
              <a:t>‹Nr.›</a:t>
            </a:fld>
            <a:endParaRPr lang="pt-P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smtClean="0"/>
              <a:t>Click to edit Master title style</a:t>
            </a:r>
            <a:endParaRPr lang="pt-PT"/>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pt-PT"/>
          </a:p>
        </p:txBody>
      </p:sp>
      <p:sp>
        <p:nvSpPr>
          <p:cNvPr id="4" name="Date Placeholder 3"/>
          <p:cNvSpPr>
            <a:spLocks noGrp="1"/>
          </p:cNvSpPr>
          <p:nvPr>
            <p:ph type="dt" sz="half" idx="10"/>
          </p:nvPr>
        </p:nvSpPr>
        <p:spPr/>
        <p:txBody>
          <a:bodyPr/>
          <a:lstStyle>
            <a:lvl1pPr>
              <a:defRPr/>
            </a:lvl1pPr>
          </a:lstStyle>
          <a:p>
            <a:pPr>
              <a:defRPr/>
            </a:pPr>
            <a:fld id="{24E2E8E6-1540-437C-B7D8-1CC7831FAF0E}" type="datetimeFigureOut">
              <a:rPr lang="pt-PT"/>
              <a:pPr>
                <a:defRPr/>
              </a:pPr>
              <a:t>16/11/17</a:t>
            </a:fld>
            <a:endParaRPr lang="pt-PT"/>
          </a:p>
        </p:txBody>
      </p:sp>
      <p:sp>
        <p:nvSpPr>
          <p:cNvPr id="5" name="Footer Placeholder 4"/>
          <p:cNvSpPr>
            <a:spLocks noGrp="1"/>
          </p:cNvSpPr>
          <p:nvPr>
            <p:ph type="ftr" sz="quarter" idx="11"/>
          </p:nvPr>
        </p:nvSpPr>
        <p:spPr/>
        <p:txBody>
          <a:bodyPr/>
          <a:lstStyle>
            <a:lvl1pPr>
              <a:defRPr/>
            </a:lvl1pPr>
          </a:lstStyle>
          <a:p>
            <a:pPr>
              <a:defRPr/>
            </a:pPr>
            <a:endParaRPr lang="pt-PT"/>
          </a:p>
        </p:txBody>
      </p:sp>
      <p:sp>
        <p:nvSpPr>
          <p:cNvPr id="6" name="Slide Number Placeholder 5"/>
          <p:cNvSpPr>
            <a:spLocks noGrp="1"/>
          </p:cNvSpPr>
          <p:nvPr>
            <p:ph type="sldNum" sz="quarter" idx="12"/>
          </p:nvPr>
        </p:nvSpPr>
        <p:spPr/>
        <p:txBody>
          <a:bodyPr/>
          <a:lstStyle>
            <a:lvl1pPr>
              <a:defRPr/>
            </a:lvl1pPr>
          </a:lstStyle>
          <a:p>
            <a:pPr>
              <a:defRPr/>
            </a:pPr>
            <a:fld id="{ED8A3AAB-DA79-41FE-B62B-69F3CD66BD58}" type="slidenum">
              <a:rPr lang="pt-PT"/>
              <a:pPr>
                <a:defRPr/>
              </a:pPr>
              <a:t>‹Nr.›</a:t>
            </a:fld>
            <a:endParaRPr lang="pt-P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579296" cy="857250"/>
          </a:xfrm>
        </p:spPr>
        <p:txBody>
          <a:bodyPr/>
          <a:lstStyle>
            <a:lvl1pPr algn="l">
              <a:defRPr sz="3600"/>
            </a:lvl1pPr>
          </a:lstStyle>
          <a:p>
            <a:r>
              <a:rPr lang="en-US" smtClean="0"/>
              <a:t>Click to edit Master title style</a:t>
            </a:r>
            <a:endParaRPr lang="pt-PT"/>
          </a:p>
        </p:txBody>
      </p:sp>
      <p:sp>
        <p:nvSpPr>
          <p:cNvPr id="3" name="Content Placeholder 2"/>
          <p:cNvSpPr>
            <a:spLocks noGrp="1"/>
          </p:cNvSpPr>
          <p:nvPr>
            <p:ph idx="1"/>
          </p:nvPr>
        </p:nvSpPr>
        <p:spPr>
          <a:xfrm>
            <a:off x="457200" y="1200150"/>
            <a:ext cx="8579296" cy="3603848"/>
          </a:xfrm>
        </p:spPr>
        <p:txBody>
          <a:bodyPr/>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pt-PT"/>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smtClean="0"/>
              <a:t>Click to edit Master title style</a:t>
            </a:r>
            <a:endParaRPr lang="pt-PT"/>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29A19227-EA4E-4B7E-A505-C67317F84E0B}" type="datetimeFigureOut">
              <a:rPr lang="pt-PT"/>
              <a:pPr>
                <a:defRPr/>
              </a:pPr>
              <a:t>16/11/17</a:t>
            </a:fld>
            <a:endParaRPr lang="pt-PT"/>
          </a:p>
        </p:txBody>
      </p:sp>
      <p:sp>
        <p:nvSpPr>
          <p:cNvPr id="5" name="Footer Placeholder 4"/>
          <p:cNvSpPr>
            <a:spLocks noGrp="1"/>
          </p:cNvSpPr>
          <p:nvPr>
            <p:ph type="ftr" sz="quarter" idx="11"/>
          </p:nvPr>
        </p:nvSpPr>
        <p:spPr/>
        <p:txBody>
          <a:bodyPr/>
          <a:lstStyle>
            <a:lvl1pPr>
              <a:defRPr/>
            </a:lvl1pPr>
          </a:lstStyle>
          <a:p>
            <a:pPr>
              <a:defRPr/>
            </a:pPr>
            <a:endParaRPr lang="pt-PT"/>
          </a:p>
        </p:txBody>
      </p:sp>
      <p:sp>
        <p:nvSpPr>
          <p:cNvPr id="6" name="Slide Number Placeholder 5"/>
          <p:cNvSpPr>
            <a:spLocks noGrp="1"/>
          </p:cNvSpPr>
          <p:nvPr>
            <p:ph type="sldNum" sz="quarter" idx="12"/>
          </p:nvPr>
        </p:nvSpPr>
        <p:spPr/>
        <p:txBody>
          <a:bodyPr/>
          <a:lstStyle>
            <a:lvl1pPr>
              <a:defRPr/>
            </a:lvl1pPr>
          </a:lstStyle>
          <a:p>
            <a:pPr>
              <a:defRPr/>
            </a:pPr>
            <a:fld id="{19E081C2-08C3-4F56-982F-3299FB8AC355}" type="slidenum">
              <a:rPr lang="pt-PT"/>
              <a:pPr>
                <a:defRPr/>
              </a:pPr>
              <a:t>‹Nr.›</a:t>
            </a:fld>
            <a:endParaRPr lang="pt-PT"/>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pt-PT"/>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pt-PT"/>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pt-PT"/>
          </a:p>
        </p:txBody>
      </p:sp>
      <p:sp>
        <p:nvSpPr>
          <p:cNvPr id="5" name="Date Placeholder 3"/>
          <p:cNvSpPr>
            <a:spLocks noGrp="1"/>
          </p:cNvSpPr>
          <p:nvPr>
            <p:ph type="dt" sz="half" idx="10"/>
          </p:nvPr>
        </p:nvSpPr>
        <p:spPr/>
        <p:txBody>
          <a:bodyPr/>
          <a:lstStyle>
            <a:lvl1pPr>
              <a:defRPr/>
            </a:lvl1pPr>
          </a:lstStyle>
          <a:p>
            <a:pPr>
              <a:defRPr/>
            </a:pPr>
            <a:fld id="{D7A29E33-1211-421D-BC30-26184EB6C639}" type="datetimeFigureOut">
              <a:rPr lang="pt-PT"/>
              <a:pPr>
                <a:defRPr/>
              </a:pPr>
              <a:t>16/11/17</a:t>
            </a:fld>
            <a:endParaRPr lang="pt-PT"/>
          </a:p>
        </p:txBody>
      </p:sp>
      <p:sp>
        <p:nvSpPr>
          <p:cNvPr id="6" name="Footer Placeholder 4"/>
          <p:cNvSpPr>
            <a:spLocks noGrp="1"/>
          </p:cNvSpPr>
          <p:nvPr>
            <p:ph type="ftr" sz="quarter" idx="11"/>
          </p:nvPr>
        </p:nvSpPr>
        <p:spPr/>
        <p:txBody>
          <a:bodyPr/>
          <a:lstStyle>
            <a:lvl1pPr>
              <a:defRPr/>
            </a:lvl1pPr>
          </a:lstStyle>
          <a:p>
            <a:pPr>
              <a:defRPr/>
            </a:pPr>
            <a:endParaRPr lang="pt-PT"/>
          </a:p>
        </p:txBody>
      </p:sp>
      <p:sp>
        <p:nvSpPr>
          <p:cNvPr id="7" name="Slide Number Placeholder 5"/>
          <p:cNvSpPr>
            <a:spLocks noGrp="1"/>
          </p:cNvSpPr>
          <p:nvPr>
            <p:ph type="sldNum" sz="quarter" idx="12"/>
          </p:nvPr>
        </p:nvSpPr>
        <p:spPr/>
        <p:txBody>
          <a:bodyPr/>
          <a:lstStyle>
            <a:lvl1pPr>
              <a:defRPr/>
            </a:lvl1pPr>
          </a:lstStyle>
          <a:p>
            <a:pPr>
              <a:defRPr/>
            </a:pPr>
            <a:fld id="{6460D4AD-9B76-4B3C-B5AD-6B2352CA4E72}" type="slidenum">
              <a:rPr lang="pt-PT"/>
              <a:pPr>
                <a:defRPr/>
              </a:pPr>
              <a:t>‹Nr.›</a:t>
            </a:fld>
            <a:endParaRPr lang="pt-PT"/>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smtClean="0"/>
              <a:t>Click to edit Master title style</a:t>
            </a:r>
            <a:endParaRPr lang="pt-PT"/>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pt-PT"/>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pt-PT"/>
          </a:p>
        </p:txBody>
      </p:sp>
      <p:sp>
        <p:nvSpPr>
          <p:cNvPr id="7" name="Date Placeholder 3"/>
          <p:cNvSpPr>
            <a:spLocks noGrp="1"/>
          </p:cNvSpPr>
          <p:nvPr>
            <p:ph type="dt" sz="half" idx="10"/>
          </p:nvPr>
        </p:nvSpPr>
        <p:spPr/>
        <p:txBody>
          <a:bodyPr/>
          <a:lstStyle>
            <a:lvl1pPr>
              <a:defRPr/>
            </a:lvl1pPr>
          </a:lstStyle>
          <a:p>
            <a:pPr>
              <a:defRPr/>
            </a:pPr>
            <a:fld id="{C94CCF13-D548-4FF4-9C0F-18D2EF634E1B}" type="datetimeFigureOut">
              <a:rPr lang="pt-PT"/>
              <a:pPr>
                <a:defRPr/>
              </a:pPr>
              <a:t>16/11/17</a:t>
            </a:fld>
            <a:endParaRPr lang="pt-PT"/>
          </a:p>
        </p:txBody>
      </p:sp>
      <p:sp>
        <p:nvSpPr>
          <p:cNvPr id="8" name="Footer Placeholder 4"/>
          <p:cNvSpPr>
            <a:spLocks noGrp="1"/>
          </p:cNvSpPr>
          <p:nvPr>
            <p:ph type="ftr" sz="quarter" idx="11"/>
          </p:nvPr>
        </p:nvSpPr>
        <p:spPr/>
        <p:txBody>
          <a:bodyPr/>
          <a:lstStyle>
            <a:lvl1pPr>
              <a:defRPr/>
            </a:lvl1pPr>
          </a:lstStyle>
          <a:p>
            <a:pPr>
              <a:defRPr/>
            </a:pPr>
            <a:endParaRPr lang="pt-PT"/>
          </a:p>
        </p:txBody>
      </p:sp>
      <p:sp>
        <p:nvSpPr>
          <p:cNvPr id="9" name="Slide Number Placeholder 5"/>
          <p:cNvSpPr>
            <a:spLocks noGrp="1"/>
          </p:cNvSpPr>
          <p:nvPr>
            <p:ph type="sldNum" sz="quarter" idx="12"/>
          </p:nvPr>
        </p:nvSpPr>
        <p:spPr/>
        <p:txBody>
          <a:bodyPr/>
          <a:lstStyle>
            <a:lvl1pPr>
              <a:defRPr/>
            </a:lvl1pPr>
          </a:lstStyle>
          <a:p>
            <a:pPr>
              <a:defRPr/>
            </a:pPr>
            <a:fld id="{70DBADDD-916D-4533-A722-0A4E7684EE90}" type="slidenum">
              <a:rPr lang="pt-PT"/>
              <a:pPr>
                <a:defRPr/>
              </a:pPr>
              <a:t>‹Nr.›</a:t>
            </a:fld>
            <a:endParaRPr lang="pt-PT"/>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pt-PT"/>
          </a:p>
        </p:txBody>
      </p:sp>
      <p:sp>
        <p:nvSpPr>
          <p:cNvPr id="3" name="Date Placeholder 3"/>
          <p:cNvSpPr>
            <a:spLocks noGrp="1"/>
          </p:cNvSpPr>
          <p:nvPr>
            <p:ph type="dt" sz="half" idx="10"/>
          </p:nvPr>
        </p:nvSpPr>
        <p:spPr/>
        <p:txBody>
          <a:bodyPr/>
          <a:lstStyle>
            <a:lvl1pPr>
              <a:defRPr/>
            </a:lvl1pPr>
          </a:lstStyle>
          <a:p>
            <a:pPr>
              <a:defRPr/>
            </a:pPr>
            <a:fld id="{A008541A-E2A3-4798-B2BF-E661BF440C58}" type="datetimeFigureOut">
              <a:rPr lang="pt-PT"/>
              <a:pPr>
                <a:defRPr/>
              </a:pPr>
              <a:t>16/11/17</a:t>
            </a:fld>
            <a:endParaRPr lang="pt-PT"/>
          </a:p>
        </p:txBody>
      </p:sp>
      <p:sp>
        <p:nvSpPr>
          <p:cNvPr id="4" name="Footer Placeholder 4"/>
          <p:cNvSpPr>
            <a:spLocks noGrp="1"/>
          </p:cNvSpPr>
          <p:nvPr>
            <p:ph type="ftr" sz="quarter" idx="11"/>
          </p:nvPr>
        </p:nvSpPr>
        <p:spPr/>
        <p:txBody>
          <a:bodyPr/>
          <a:lstStyle>
            <a:lvl1pPr>
              <a:defRPr/>
            </a:lvl1pPr>
          </a:lstStyle>
          <a:p>
            <a:pPr>
              <a:defRPr/>
            </a:pPr>
            <a:endParaRPr lang="pt-PT"/>
          </a:p>
        </p:txBody>
      </p:sp>
      <p:sp>
        <p:nvSpPr>
          <p:cNvPr id="5" name="Slide Number Placeholder 5"/>
          <p:cNvSpPr>
            <a:spLocks noGrp="1"/>
          </p:cNvSpPr>
          <p:nvPr>
            <p:ph type="sldNum" sz="quarter" idx="12"/>
          </p:nvPr>
        </p:nvSpPr>
        <p:spPr/>
        <p:txBody>
          <a:bodyPr/>
          <a:lstStyle>
            <a:lvl1pPr>
              <a:defRPr/>
            </a:lvl1pPr>
          </a:lstStyle>
          <a:p>
            <a:pPr>
              <a:defRPr/>
            </a:pPr>
            <a:fld id="{F453C4E0-96D0-42F6-A77E-19DB7987095A}" type="slidenum">
              <a:rPr lang="pt-PT"/>
              <a:pPr>
                <a:defRPr/>
              </a:pPr>
              <a:t>‹Nr.›</a:t>
            </a:fld>
            <a:endParaRPr lang="pt-PT"/>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A73C8F8E-555F-464F-8074-0849EB7B06B1}" type="datetimeFigureOut">
              <a:rPr lang="pt-PT"/>
              <a:pPr>
                <a:defRPr/>
              </a:pPr>
              <a:t>16/11/17</a:t>
            </a:fld>
            <a:endParaRPr lang="pt-PT"/>
          </a:p>
        </p:txBody>
      </p:sp>
      <p:sp>
        <p:nvSpPr>
          <p:cNvPr id="3" name="Footer Placeholder 4"/>
          <p:cNvSpPr>
            <a:spLocks noGrp="1"/>
          </p:cNvSpPr>
          <p:nvPr>
            <p:ph type="ftr" sz="quarter" idx="11"/>
          </p:nvPr>
        </p:nvSpPr>
        <p:spPr/>
        <p:txBody>
          <a:bodyPr/>
          <a:lstStyle>
            <a:lvl1pPr>
              <a:defRPr/>
            </a:lvl1pPr>
          </a:lstStyle>
          <a:p>
            <a:pPr>
              <a:defRPr/>
            </a:pPr>
            <a:endParaRPr lang="pt-PT"/>
          </a:p>
        </p:txBody>
      </p:sp>
      <p:sp>
        <p:nvSpPr>
          <p:cNvPr id="4" name="Slide Number Placeholder 5"/>
          <p:cNvSpPr>
            <a:spLocks noGrp="1"/>
          </p:cNvSpPr>
          <p:nvPr>
            <p:ph type="sldNum" sz="quarter" idx="12"/>
          </p:nvPr>
        </p:nvSpPr>
        <p:spPr/>
        <p:txBody>
          <a:bodyPr/>
          <a:lstStyle>
            <a:lvl1pPr>
              <a:defRPr/>
            </a:lvl1pPr>
          </a:lstStyle>
          <a:p>
            <a:pPr>
              <a:defRPr/>
            </a:pPr>
            <a:fld id="{CB20A8A4-1E67-416D-9820-C3072688904D}" type="slidenum">
              <a:rPr lang="pt-PT"/>
              <a:pPr>
                <a:defRPr/>
              </a:pPr>
              <a:t>‹Nr.›</a:t>
            </a:fld>
            <a:endParaRPr lang="pt-PT"/>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pt-PT"/>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pt-PT"/>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384C44B9-6CF0-40CB-902E-F0C4C52DDA12}" type="datetimeFigureOut">
              <a:rPr lang="pt-PT"/>
              <a:pPr>
                <a:defRPr/>
              </a:pPr>
              <a:t>16/11/17</a:t>
            </a:fld>
            <a:endParaRPr lang="pt-PT"/>
          </a:p>
        </p:txBody>
      </p:sp>
      <p:sp>
        <p:nvSpPr>
          <p:cNvPr id="6" name="Footer Placeholder 4"/>
          <p:cNvSpPr>
            <a:spLocks noGrp="1"/>
          </p:cNvSpPr>
          <p:nvPr>
            <p:ph type="ftr" sz="quarter" idx="11"/>
          </p:nvPr>
        </p:nvSpPr>
        <p:spPr/>
        <p:txBody>
          <a:bodyPr/>
          <a:lstStyle>
            <a:lvl1pPr>
              <a:defRPr/>
            </a:lvl1pPr>
          </a:lstStyle>
          <a:p>
            <a:pPr>
              <a:defRPr/>
            </a:pPr>
            <a:endParaRPr lang="pt-PT"/>
          </a:p>
        </p:txBody>
      </p:sp>
      <p:sp>
        <p:nvSpPr>
          <p:cNvPr id="7" name="Slide Number Placeholder 5"/>
          <p:cNvSpPr>
            <a:spLocks noGrp="1"/>
          </p:cNvSpPr>
          <p:nvPr>
            <p:ph type="sldNum" sz="quarter" idx="12"/>
          </p:nvPr>
        </p:nvSpPr>
        <p:spPr/>
        <p:txBody>
          <a:bodyPr/>
          <a:lstStyle>
            <a:lvl1pPr>
              <a:defRPr/>
            </a:lvl1pPr>
          </a:lstStyle>
          <a:p>
            <a:pPr>
              <a:defRPr/>
            </a:pPr>
            <a:fld id="{81E45204-0427-4644-9A43-2BF1405D3305}" type="slidenum">
              <a:rPr lang="pt-PT"/>
              <a:pPr>
                <a:defRPr/>
              </a:pPr>
              <a:t>‹Nr.›</a:t>
            </a:fld>
            <a:endParaRPr lang="pt-P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pt-PT"/>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pt-PT"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C0EB221-3B28-4228-99B3-B7F9338B7C6F}" type="datetimeFigureOut">
              <a:rPr lang="pt-PT"/>
              <a:pPr>
                <a:defRPr/>
              </a:pPr>
              <a:t>16/11/17</a:t>
            </a:fld>
            <a:endParaRPr lang="pt-PT"/>
          </a:p>
        </p:txBody>
      </p:sp>
      <p:sp>
        <p:nvSpPr>
          <p:cNvPr id="6" name="Footer Placeholder 4"/>
          <p:cNvSpPr>
            <a:spLocks noGrp="1"/>
          </p:cNvSpPr>
          <p:nvPr>
            <p:ph type="ftr" sz="quarter" idx="11"/>
          </p:nvPr>
        </p:nvSpPr>
        <p:spPr/>
        <p:txBody>
          <a:bodyPr/>
          <a:lstStyle>
            <a:lvl1pPr>
              <a:defRPr/>
            </a:lvl1pPr>
          </a:lstStyle>
          <a:p>
            <a:pPr>
              <a:defRPr/>
            </a:pPr>
            <a:endParaRPr lang="pt-PT"/>
          </a:p>
        </p:txBody>
      </p:sp>
      <p:sp>
        <p:nvSpPr>
          <p:cNvPr id="7" name="Slide Number Placeholder 5"/>
          <p:cNvSpPr>
            <a:spLocks noGrp="1"/>
          </p:cNvSpPr>
          <p:nvPr>
            <p:ph type="sldNum" sz="quarter" idx="12"/>
          </p:nvPr>
        </p:nvSpPr>
        <p:spPr/>
        <p:txBody>
          <a:bodyPr/>
          <a:lstStyle>
            <a:lvl1pPr>
              <a:defRPr/>
            </a:lvl1pPr>
          </a:lstStyle>
          <a:p>
            <a:pPr>
              <a:defRPr/>
            </a:pPr>
            <a:fld id="{D55C7975-6B79-4CA5-93AA-0622547EE92F}" type="slidenum">
              <a:rPr lang="pt-PT"/>
              <a:pPr>
                <a:defRPr/>
              </a:pPr>
              <a:t>‹Nr.›</a:t>
            </a:fld>
            <a:endParaRPr lang="pt-PT"/>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lum/>
          </a:blip>
          <a:srcRect/>
          <a:stretch>
            <a:fillRect/>
          </a:stretch>
        </a:blip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06375"/>
            <a:ext cx="8229600"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pt-PT" smtClean="0"/>
          </a:p>
        </p:txBody>
      </p:sp>
      <p:sp>
        <p:nvSpPr>
          <p:cNvPr id="1027" name="Text Placeholder 2"/>
          <p:cNvSpPr>
            <a:spLocks noGrp="1"/>
          </p:cNvSpPr>
          <p:nvPr>
            <p:ph type="body" idx="1"/>
          </p:nvPr>
        </p:nvSpPr>
        <p:spPr bwMode="auto">
          <a:xfrm>
            <a:off x="457200" y="1200150"/>
            <a:ext cx="8229600" cy="33940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pt-PT" smtClean="0"/>
          </a:p>
        </p:txBody>
      </p:sp>
      <p:sp>
        <p:nvSpPr>
          <p:cNvPr id="4" name="Date Placeholder 3"/>
          <p:cNvSpPr>
            <a:spLocks noGrp="1"/>
          </p:cNvSpPr>
          <p:nvPr>
            <p:ph type="dt" sz="half" idx="2"/>
          </p:nvPr>
        </p:nvSpPr>
        <p:spPr>
          <a:xfrm>
            <a:off x="457200" y="4767263"/>
            <a:ext cx="2133600" cy="274637"/>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mn-lt"/>
                <a:cs typeface="+mn-cs"/>
              </a:defRPr>
            </a:lvl1pPr>
          </a:lstStyle>
          <a:p>
            <a:pPr>
              <a:defRPr/>
            </a:pPr>
            <a:fld id="{00128D96-5F1C-41AC-94A6-71276FFBAFD8}" type="datetimeFigureOut">
              <a:rPr lang="pt-PT"/>
              <a:pPr>
                <a:defRPr/>
              </a:pPr>
              <a:t>16/11/17</a:t>
            </a:fld>
            <a:endParaRPr lang="pt-PT"/>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pt-PT"/>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cs typeface="+mn-cs"/>
              </a:defRPr>
            </a:lvl1pPr>
          </a:lstStyle>
          <a:p>
            <a:pPr>
              <a:defRPr/>
            </a:pPr>
            <a:fld id="{21EDDC40-7491-4329-869D-FFDABF72DD22}" type="slidenum">
              <a:rPr lang="pt-PT"/>
              <a:pPr>
                <a:defRPr/>
              </a:pPr>
              <a:t>‹Nr.›</a:t>
            </a:fld>
            <a:endParaRPr lang="pt-PT"/>
          </a:p>
        </p:txBody>
      </p:sp>
    </p:spTree>
  </p:cSld>
  <p:clrMap bg1="lt1" tx1="dk1" bg2="lt2" tx2="dk2" accent1="accent1" accent2="accent2" accent3="accent3" accent4="accent4" accent5="accent5" accent6="accent6" hlink="hlink" folHlink="folHlink"/>
  <p:sldLayoutIdLst>
    <p:sldLayoutId id="2147483659" r:id="rId1"/>
    <p:sldLayoutId id="2147483658" r:id="rId2"/>
    <p:sldLayoutId id="2147483657" r:id="rId3"/>
    <p:sldLayoutId id="2147483656" r:id="rId4"/>
    <p:sldLayoutId id="2147483655" r:id="rId5"/>
    <p:sldLayoutId id="2147483654" r:id="rId6"/>
    <p:sldLayoutId id="2147483653" r:id="rId7"/>
    <p:sldLayoutId id="2147483652" r:id="rId8"/>
    <p:sldLayoutId id="2147483651" r:id="rId9"/>
    <p:sldLayoutId id="2147483650" r:id="rId10"/>
    <p:sldLayoutId id="2147483649" r:id="rId11"/>
  </p:sldLayoutIdLst>
  <p:txStyles>
    <p:titleStyle>
      <a:lvl1pPr algn="ctr" rtl="0" fontAlgn="base">
        <a:spcBef>
          <a:spcPct val="0"/>
        </a:spcBef>
        <a:spcAft>
          <a:spcPct val="0"/>
        </a:spcAft>
        <a:defRPr sz="4400" kern="1200">
          <a:solidFill>
            <a:schemeClr val="tx1"/>
          </a:solidFill>
          <a:latin typeface="+mj-lt"/>
          <a:ea typeface="+mj-ea"/>
          <a:cs typeface="+mj-cs"/>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45185" y="1275606"/>
            <a:ext cx="8363319" cy="3603848"/>
          </a:xfrm>
        </p:spPr>
        <p:txBody>
          <a:bodyPr>
            <a:noAutofit/>
          </a:bodyPr>
          <a:lstStyle/>
          <a:p>
            <a:r>
              <a:rPr lang="en-GB" sz="1400" b="1"/>
              <a:t>Problema: </a:t>
            </a:r>
            <a:r>
              <a:rPr lang="en-GB" sz="1400"/>
              <a:t>OGC Capabilities es un documento autogenerado que describe la configuración actual de un servicio y que sólo sirve para configurar a los cliente y poco más</a:t>
            </a:r>
          </a:p>
          <a:p>
            <a:endParaRPr lang="en-GB" sz="1400" b="1"/>
          </a:p>
          <a:p>
            <a:r>
              <a:rPr lang="en-GB" sz="1400" b="1"/>
              <a:t>Propuesta</a:t>
            </a:r>
            <a:r>
              <a:rPr lang="en-GB" sz="1400"/>
              <a:t>: OGC Capabilities es un documento que puede existir antes de que exista el servidor y que a partir de él se puede generar código de clientes, configuraciones de servidores, documentación y casos de prueba</a:t>
            </a:r>
          </a:p>
          <a:p>
            <a:endParaRPr lang="en-GB" sz="1400"/>
          </a:p>
          <a:p>
            <a:r>
              <a:rPr lang="en-GB" sz="1400" b="1"/>
              <a:t>Ventaja</a:t>
            </a:r>
            <a:r>
              <a:rPr lang="en-GB" sz="1400"/>
              <a:t>: diseño del API de una IDE como algo integral, se puede probar el API incluso antes de que existan los servidores, documento de referencia de diseño, generación de documentación interactiva, de barreras, de diseño, posible soporte nativo en navegadores, implementaciones no nativas</a:t>
            </a:r>
          </a:p>
          <a:p>
            <a:endParaRPr lang="en-GB" sz="1400"/>
          </a:p>
          <a:p>
            <a:r>
              <a:rPr lang="en-GB" sz="1400" b="1"/>
              <a:t>Ejemplo</a:t>
            </a:r>
            <a:r>
              <a:rPr lang="en-GB" sz="1400"/>
              <a:t>: Open API initiative - https://www.openapis.org/</a:t>
            </a:r>
          </a:p>
          <a:p>
            <a:endParaRPr lang="en-GB" sz="1400"/>
          </a:p>
          <a:p>
            <a:r>
              <a:rPr lang="en-GB" sz="1400" b="1"/>
              <a:t>Situación en OGC</a:t>
            </a:r>
            <a:r>
              <a:rPr lang="en-GB" sz="1400"/>
              <a:t>: Se ha utilizado WaterML2.0 IP (2014), analizado Open Geospatial APIs (2017)</a:t>
            </a:r>
          </a:p>
        </p:txBody>
      </p:sp>
      <p:sp>
        <p:nvSpPr>
          <p:cNvPr id="4" name="CuadroTexto 3"/>
          <p:cNvSpPr txBox="1"/>
          <p:nvPr/>
        </p:nvSpPr>
        <p:spPr>
          <a:xfrm>
            <a:off x="755576" y="627534"/>
            <a:ext cx="8352928" cy="523220"/>
          </a:xfrm>
          <a:prstGeom prst="rect">
            <a:avLst/>
          </a:prstGeom>
          <a:noFill/>
        </p:spPr>
        <p:txBody>
          <a:bodyPr wrap="square" rtlCol="0">
            <a:spAutoFit/>
          </a:bodyPr>
          <a:lstStyle/>
          <a:p>
            <a:r>
              <a:rPr lang="es-ES" sz="2800"/>
              <a:t>Descripción de API</a:t>
            </a:r>
            <a:endParaRPr lang="en-GB" sz="2800"/>
          </a:p>
        </p:txBody>
      </p:sp>
    </p:spTree>
    <p:extLst>
      <p:ext uri="{BB962C8B-B14F-4D97-AF65-F5344CB8AC3E}">
        <p14:creationId xmlns:p14="http://schemas.microsoft.com/office/powerpoint/2010/main" val="873963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fade">
                                      <p:cBhvr>
                                        <p:cTn id="10" dur="500"/>
                                        <p:tgtEl>
                                          <p:spTgt spid="3">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animEffect transition="in" filter="fade">
                                      <p:cBhvr>
                                        <p:cTn id="13" dur="500"/>
                                        <p:tgtEl>
                                          <p:spTgt spid="3">
                                            <p:txEl>
                                              <p:pRg st="6" end="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8" end="8"/>
                                            </p:txEl>
                                          </p:spTgt>
                                        </p:tgtEl>
                                        <p:attrNameLst>
                                          <p:attrName>style.visibility</p:attrName>
                                        </p:attrNameLst>
                                      </p:cBhvr>
                                      <p:to>
                                        <p:strVal val="visible"/>
                                      </p:to>
                                    </p:set>
                                    <p:animEffect transition="in" filter="fade">
                                      <p:cBhvr>
                                        <p:cTn id="1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55576" y="1200150"/>
            <a:ext cx="8280920" cy="3603848"/>
          </a:xfrm>
        </p:spPr>
        <p:txBody>
          <a:bodyPr>
            <a:normAutofit/>
          </a:bodyPr>
          <a:lstStyle/>
          <a:p>
            <a:r>
              <a:rPr lang="en-GB" sz="1400" b="1"/>
              <a:t>Problema: </a:t>
            </a:r>
            <a:r>
              <a:rPr lang="en-GB" sz="1400"/>
              <a:t>API adhoc en los clientes</a:t>
            </a:r>
          </a:p>
          <a:p>
            <a:endParaRPr lang="en-GB" sz="1400" b="1"/>
          </a:p>
          <a:p>
            <a:r>
              <a:rPr lang="en-GB" sz="1400" b="1"/>
              <a:t>Propuesta</a:t>
            </a:r>
            <a:r>
              <a:rPr lang="en-GB" sz="1400"/>
              <a:t>: describir cómo deberían ser los interfaces Javascript de todos los servicios OGC para facilitar que los navegadores implementen un cliente nativo OGC</a:t>
            </a:r>
          </a:p>
          <a:p>
            <a:endParaRPr lang="en-GB" sz="1400"/>
          </a:p>
          <a:p>
            <a:r>
              <a:rPr lang="en-GB" sz="1400" b="1"/>
              <a:t>Ventaja</a:t>
            </a:r>
            <a:r>
              <a:rPr lang="en-GB" sz="1400"/>
              <a:t>: posible soporte nativo en navegadores, </a:t>
            </a:r>
            <a:r>
              <a:rPr lang="en-GB" sz="1400"/>
              <a:t>implementaciones no nativas, ocultar detalles protocolo, </a:t>
            </a:r>
            <a:r>
              <a:rPr lang="en-GB" sz="1400"/>
              <a:t>integración con Web API de W3C (Web Storage, Web Notifications, Web Cryptography, Progress Events, </a:t>
            </a:r>
            <a:r>
              <a:rPr lang="es-ES" sz="1400"/>
              <a:t>etc.</a:t>
            </a:r>
            <a:r>
              <a:rPr lang="en-GB" sz="1400"/>
              <a:t>), reducir la dependencia de las aplicaciones de librerías de mapas específicas (OpenLayers, Leaflet, etc.)</a:t>
            </a:r>
          </a:p>
          <a:p>
            <a:endParaRPr lang="en-GB" sz="1400"/>
          </a:p>
          <a:p>
            <a:r>
              <a:rPr lang="en-GB" sz="1400" b="1"/>
              <a:t>Ejemplo</a:t>
            </a:r>
            <a:r>
              <a:rPr lang="en-GB" sz="1400"/>
              <a:t>: W3C - https://www.w3.org/standards/techs/js</a:t>
            </a:r>
          </a:p>
          <a:p>
            <a:endParaRPr lang="en-GB" sz="1400"/>
          </a:p>
          <a:p>
            <a:r>
              <a:rPr lang="en-GB" sz="1400" b="1"/>
              <a:t>Situación en OGC</a:t>
            </a:r>
            <a:r>
              <a:rPr lang="en-GB" sz="1400"/>
              <a:t>: Se ha discutido pero solo hay un único estándar que define un WebIDL (ARML 2.0)</a:t>
            </a:r>
          </a:p>
          <a:p>
            <a:endParaRPr lang="en-GB" sz="1400"/>
          </a:p>
        </p:txBody>
      </p:sp>
      <p:sp>
        <p:nvSpPr>
          <p:cNvPr id="4" name="CuadroTexto 3"/>
          <p:cNvSpPr txBox="1"/>
          <p:nvPr/>
        </p:nvSpPr>
        <p:spPr>
          <a:xfrm>
            <a:off x="755576" y="627534"/>
            <a:ext cx="8352928" cy="523220"/>
          </a:xfrm>
          <a:prstGeom prst="rect">
            <a:avLst/>
          </a:prstGeom>
          <a:noFill/>
        </p:spPr>
        <p:txBody>
          <a:bodyPr wrap="square" rtlCol="0">
            <a:spAutoFit/>
          </a:bodyPr>
          <a:lstStyle/>
          <a:p>
            <a:r>
              <a:rPr lang="es-ES" sz="2800"/>
              <a:t>Javascript Web API</a:t>
            </a:r>
            <a:endParaRPr lang="en-GB" sz="2800"/>
          </a:p>
        </p:txBody>
      </p:sp>
    </p:spTree>
    <p:extLst>
      <p:ext uri="{BB962C8B-B14F-4D97-AF65-F5344CB8AC3E}">
        <p14:creationId xmlns:p14="http://schemas.microsoft.com/office/powerpoint/2010/main" val="531344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fade">
                                      <p:cBhvr>
                                        <p:cTn id="10" dur="500"/>
                                        <p:tgtEl>
                                          <p:spTgt spid="3">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animEffect transition="in" filter="fade">
                                      <p:cBhvr>
                                        <p:cTn id="13" dur="500"/>
                                        <p:tgtEl>
                                          <p:spTgt spid="3">
                                            <p:txEl>
                                              <p:pRg st="6" end="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8" end="8"/>
                                            </p:txEl>
                                          </p:spTgt>
                                        </p:tgtEl>
                                        <p:attrNameLst>
                                          <p:attrName>style.visibility</p:attrName>
                                        </p:attrNameLst>
                                      </p:cBhvr>
                                      <p:to>
                                        <p:strVal val="visible"/>
                                      </p:to>
                                    </p:set>
                                    <p:animEffect transition="in" filter="fade">
                                      <p:cBhvr>
                                        <p:cTn id="16"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contenido 2"/>
          <p:cNvSpPr>
            <a:spLocks noGrp="1"/>
          </p:cNvSpPr>
          <p:nvPr>
            <p:ph idx="1"/>
          </p:nvPr>
        </p:nvSpPr>
        <p:spPr>
          <a:xfrm>
            <a:off x="755576" y="1200150"/>
            <a:ext cx="8280920" cy="3603848"/>
          </a:xfrm>
        </p:spPr>
        <p:txBody>
          <a:bodyPr>
            <a:noAutofit/>
          </a:bodyPr>
          <a:lstStyle/>
          <a:p>
            <a:r>
              <a:rPr lang="en-GB" sz="1400" b="1"/>
              <a:t>Problema: </a:t>
            </a:r>
            <a:r>
              <a:rPr lang="en-GB" sz="1400"/>
              <a:t>¿Cómo puedo integrar la información de diferentes WFS de forma fácil?¿Y un WFS con un Web API?</a:t>
            </a:r>
          </a:p>
          <a:p>
            <a:endParaRPr lang="en-GB" sz="1400" b="1"/>
          </a:p>
          <a:p>
            <a:r>
              <a:rPr lang="en-GB" sz="1400" b="1"/>
              <a:t>Propuesta</a:t>
            </a:r>
            <a:r>
              <a:rPr lang="en-GB" sz="1400"/>
              <a:t>: utilizar un lenguaje de interrogación simple y un único servicio que permita relacionar y extraer la información de multiples fuentes de las cuales conozco sus esquemas y relaciones</a:t>
            </a:r>
          </a:p>
          <a:p>
            <a:endParaRPr lang="en-GB" sz="1400"/>
          </a:p>
          <a:p>
            <a:r>
              <a:rPr lang="en-GB" sz="1400" b="1"/>
              <a:t>Ventaja</a:t>
            </a:r>
            <a:r>
              <a:rPr lang="en-GB" sz="1400"/>
              <a:t>: único punto para acceder a todos los datos, evitamos problemas de la integración en los servidores WFS, ocultamos los detalles de implementación, pensamos en modelos y no en servicios</a:t>
            </a:r>
          </a:p>
          <a:p>
            <a:endParaRPr lang="en-GB" sz="1400"/>
          </a:p>
          <a:p>
            <a:r>
              <a:rPr lang="en-GB" sz="1400" b="1"/>
              <a:t>Ejemplo</a:t>
            </a:r>
            <a:r>
              <a:rPr lang="en-GB" sz="1400"/>
              <a:t>: Especificación abierta - https://www.graphql.com/</a:t>
            </a:r>
          </a:p>
          <a:p>
            <a:endParaRPr lang="en-GB" sz="1400"/>
          </a:p>
          <a:p>
            <a:r>
              <a:rPr lang="en-GB" sz="1400" b="1"/>
              <a:t>Situación en OGC</a:t>
            </a:r>
            <a:r>
              <a:rPr lang="en-GB" sz="1400"/>
              <a:t>: No hay trabajos conocidos</a:t>
            </a:r>
          </a:p>
        </p:txBody>
      </p:sp>
      <p:sp>
        <p:nvSpPr>
          <p:cNvPr id="7" name="CuadroTexto 6"/>
          <p:cNvSpPr txBox="1"/>
          <p:nvPr/>
        </p:nvSpPr>
        <p:spPr>
          <a:xfrm>
            <a:off x="755576" y="627534"/>
            <a:ext cx="8352928" cy="523220"/>
          </a:xfrm>
          <a:prstGeom prst="rect">
            <a:avLst/>
          </a:prstGeom>
          <a:noFill/>
        </p:spPr>
        <p:txBody>
          <a:bodyPr wrap="square" rtlCol="0">
            <a:spAutoFit/>
          </a:bodyPr>
          <a:lstStyle/>
          <a:p>
            <a:r>
              <a:rPr lang="es-ES" sz="2800"/>
              <a:t>Lenguajes de interrogación</a:t>
            </a:r>
            <a:endParaRPr lang="en-GB" sz="2800"/>
          </a:p>
        </p:txBody>
      </p:sp>
    </p:spTree>
    <p:extLst>
      <p:ext uri="{BB962C8B-B14F-4D97-AF65-F5344CB8AC3E}">
        <p14:creationId xmlns:p14="http://schemas.microsoft.com/office/powerpoint/2010/main" val="284431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2" end="2"/>
                                            </p:txEl>
                                          </p:spTgt>
                                        </p:tgtEl>
                                        <p:attrNameLst>
                                          <p:attrName>style.visibility</p:attrName>
                                        </p:attrNameLst>
                                      </p:cBhvr>
                                      <p:to>
                                        <p:strVal val="visible"/>
                                      </p:to>
                                    </p:set>
                                    <p:animEffect transition="in" filter="fade">
                                      <p:cBhvr>
                                        <p:cTn id="7" dur="500"/>
                                        <p:tgtEl>
                                          <p:spTgt spid="6">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4" end="4"/>
                                            </p:txEl>
                                          </p:spTgt>
                                        </p:tgtEl>
                                        <p:attrNameLst>
                                          <p:attrName>style.visibility</p:attrName>
                                        </p:attrNameLst>
                                      </p:cBhvr>
                                      <p:to>
                                        <p:strVal val="visible"/>
                                      </p:to>
                                    </p:set>
                                    <p:animEffect transition="in" filter="fade">
                                      <p:cBhvr>
                                        <p:cTn id="10" dur="500"/>
                                        <p:tgtEl>
                                          <p:spTgt spid="6">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6">
                                            <p:txEl>
                                              <p:pRg st="6" end="6"/>
                                            </p:txEl>
                                          </p:spTgt>
                                        </p:tgtEl>
                                        <p:attrNameLst>
                                          <p:attrName>style.visibility</p:attrName>
                                        </p:attrNameLst>
                                      </p:cBhvr>
                                      <p:to>
                                        <p:strVal val="visible"/>
                                      </p:to>
                                    </p:set>
                                    <p:animEffect transition="in" filter="fade">
                                      <p:cBhvr>
                                        <p:cTn id="13" dur="500"/>
                                        <p:tgtEl>
                                          <p:spTgt spid="6">
                                            <p:txEl>
                                              <p:pRg st="6" end="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6">
                                            <p:txEl>
                                              <p:pRg st="8" end="8"/>
                                            </p:txEl>
                                          </p:spTgt>
                                        </p:tgtEl>
                                        <p:attrNameLst>
                                          <p:attrName>style.visibility</p:attrName>
                                        </p:attrNameLst>
                                      </p:cBhvr>
                                      <p:to>
                                        <p:strVal val="visible"/>
                                      </p:to>
                                    </p:set>
                                    <p:animEffect transition="in" filter="fade">
                                      <p:cBhvr>
                                        <p:cTn id="16"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contenido 2"/>
          <p:cNvSpPr txBox="1">
            <a:spLocks/>
          </p:cNvSpPr>
          <p:nvPr/>
        </p:nvSpPr>
        <p:spPr bwMode="auto">
          <a:xfrm>
            <a:off x="755576" y="1200150"/>
            <a:ext cx="8280920" cy="3603848"/>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0" indent="0" algn="l" rtl="0" fontAlgn="base">
              <a:spcBef>
                <a:spcPct val="20000"/>
              </a:spcBef>
              <a:spcAft>
                <a:spcPct val="0"/>
              </a:spcAft>
              <a:buFont typeface="Arial" charset="0"/>
              <a:buNone/>
              <a:defRPr sz="2800" kern="1200">
                <a:solidFill>
                  <a:schemeClr val="tx1"/>
                </a:solidFill>
                <a:latin typeface="+mn-lt"/>
                <a:ea typeface="+mn-ea"/>
                <a:cs typeface="+mn-cs"/>
              </a:defRPr>
            </a:lvl1pPr>
            <a:lvl2pPr marL="457200" indent="0" algn="l" rtl="0" fontAlgn="base">
              <a:spcBef>
                <a:spcPct val="20000"/>
              </a:spcBef>
              <a:spcAft>
                <a:spcPct val="0"/>
              </a:spcAft>
              <a:buFont typeface="Arial" charset="0"/>
              <a:buNone/>
              <a:defRPr sz="2400" kern="1200">
                <a:solidFill>
                  <a:schemeClr val="tx1"/>
                </a:solidFill>
                <a:latin typeface="+mn-lt"/>
                <a:ea typeface="+mn-ea"/>
                <a:cs typeface="+mn-cs"/>
              </a:defRPr>
            </a:lvl2pPr>
            <a:lvl3pPr marL="914400" indent="0" algn="l" rtl="0" fontAlgn="base">
              <a:spcBef>
                <a:spcPct val="20000"/>
              </a:spcBef>
              <a:spcAft>
                <a:spcPct val="0"/>
              </a:spcAft>
              <a:buFont typeface="Arial" charset="0"/>
              <a:buNone/>
              <a:defRPr sz="2000" kern="1200">
                <a:solidFill>
                  <a:schemeClr val="tx1"/>
                </a:solidFill>
                <a:latin typeface="+mn-lt"/>
                <a:ea typeface="+mn-ea"/>
                <a:cs typeface="+mn-cs"/>
              </a:defRPr>
            </a:lvl3pPr>
            <a:lvl4pPr marL="1371600" indent="0" algn="l" rtl="0" fontAlgn="base">
              <a:spcBef>
                <a:spcPct val="20000"/>
              </a:spcBef>
              <a:spcAft>
                <a:spcPct val="0"/>
              </a:spcAft>
              <a:buFont typeface="Arial" charset="0"/>
              <a:buNone/>
              <a:defRPr sz="1800" kern="1200">
                <a:solidFill>
                  <a:schemeClr val="tx1"/>
                </a:solidFill>
                <a:latin typeface="+mn-lt"/>
                <a:ea typeface="+mn-ea"/>
                <a:cs typeface="+mn-cs"/>
              </a:defRPr>
            </a:lvl4pPr>
            <a:lvl5pPr marL="1828800" indent="0" algn="l" rtl="0" fontAlgn="base">
              <a:spcBef>
                <a:spcPct val="20000"/>
              </a:spcBef>
              <a:spcAft>
                <a:spcPct val="0"/>
              </a:spcAft>
              <a:buFont typeface="Arial" charset="0"/>
              <a:buNone/>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400" b="1"/>
              <a:t>Problema: </a:t>
            </a:r>
            <a:r>
              <a:rPr lang="en-GB" sz="1400"/>
              <a:t>¿Cómo debería de ser una arquitectura OGC en cloud?</a:t>
            </a:r>
          </a:p>
          <a:p>
            <a:endParaRPr lang="en-GB" sz="1400" b="1"/>
          </a:p>
          <a:p>
            <a:r>
              <a:rPr lang="en-GB" sz="1400" b="1"/>
              <a:t>Propuesta</a:t>
            </a:r>
            <a:r>
              <a:rPr lang="en-GB" sz="1400"/>
              <a:t>: modernizar arquitectura referencia incorporar / adaptar patrones cloud como gateway, autoescalado, despliegue, automatización, gestión de configuraciones, recuperación de fallo, control del tráfico, </a:t>
            </a:r>
            <a:r>
              <a:rPr lang="mr-IN" sz="1400"/>
              <a:t>…</a:t>
            </a:r>
            <a:endParaRPr lang="en-GB" sz="1400"/>
          </a:p>
          <a:p>
            <a:endParaRPr lang="en-GB" sz="1400"/>
          </a:p>
          <a:p>
            <a:r>
              <a:rPr lang="en-GB" sz="1400" b="1"/>
              <a:t>Ventaja</a:t>
            </a:r>
            <a:r>
              <a:rPr lang="en-GB" sz="1400"/>
              <a:t>: flexibilidad, recuperación ante desastres, actualizaciones automáticas, seguridad uniforme, competitividad</a:t>
            </a:r>
          </a:p>
          <a:p>
            <a:endParaRPr lang="en-GB" sz="1400"/>
          </a:p>
          <a:p>
            <a:r>
              <a:rPr lang="en-GB" sz="1400" b="1"/>
              <a:t>Ejemplo</a:t>
            </a:r>
            <a:r>
              <a:rPr lang="en-GB" sz="1400"/>
              <a:t>: Varias organizaciones pero empresas marcan el avance https://github.com/Netflix/</a:t>
            </a:r>
          </a:p>
          <a:p>
            <a:endParaRPr lang="en-GB" sz="1400"/>
          </a:p>
          <a:p>
            <a:r>
              <a:rPr lang="en-GB" sz="1400" b="1"/>
              <a:t>Situación en OGC</a:t>
            </a:r>
            <a:r>
              <a:rPr lang="en-GB" sz="1400"/>
              <a:t>: Planteado en Testbed 13</a:t>
            </a:r>
          </a:p>
        </p:txBody>
      </p:sp>
      <p:sp>
        <p:nvSpPr>
          <p:cNvPr id="5" name="CuadroTexto 4"/>
          <p:cNvSpPr txBox="1"/>
          <p:nvPr/>
        </p:nvSpPr>
        <p:spPr>
          <a:xfrm>
            <a:off x="755576" y="627534"/>
            <a:ext cx="8352928" cy="523220"/>
          </a:xfrm>
          <a:prstGeom prst="rect">
            <a:avLst/>
          </a:prstGeom>
          <a:noFill/>
        </p:spPr>
        <p:txBody>
          <a:bodyPr wrap="square" rtlCol="0">
            <a:spAutoFit/>
          </a:bodyPr>
          <a:lstStyle/>
          <a:p>
            <a:r>
              <a:rPr lang="es-ES" sz="2800"/>
              <a:t>Arquitectura cloud</a:t>
            </a:r>
            <a:endParaRPr lang="en-GB" sz="2800"/>
          </a:p>
        </p:txBody>
      </p:sp>
    </p:spTree>
    <p:extLst>
      <p:ext uri="{BB962C8B-B14F-4D97-AF65-F5344CB8AC3E}">
        <p14:creationId xmlns:p14="http://schemas.microsoft.com/office/powerpoint/2010/main" val="2138508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fade">
                                      <p:cBhvr>
                                        <p:cTn id="7" dur="500"/>
                                        <p:tgtEl>
                                          <p:spTgt spid="4">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4" end="4"/>
                                            </p:txEl>
                                          </p:spTgt>
                                        </p:tgtEl>
                                        <p:attrNameLst>
                                          <p:attrName>style.visibility</p:attrName>
                                        </p:attrNameLst>
                                      </p:cBhvr>
                                      <p:to>
                                        <p:strVal val="visible"/>
                                      </p:to>
                                    </p:set>
                                    <p:animEffect transition="in" filter="fade">
                                      <p:cBhvr>
                                        <p:cTn id="10" dur="500"/>
                                        <p:tgtEl>
                                          <p:spTgt spid="4">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6" end="6"/>
                                            </p:txEl>
                                          </p:spTgt>
                                        </p:tgtEl>
                                        <p:attrNameLst>
                                          <p:attrName>style.visibility</p:attrName>
                                        </p:attrNameLst>
                                      </p:cBhvr>
                                      <p:to>
                                        <p:strVal val="visible"/>
                                      </p:to>
                                    </p:set>
                                    <p:animEffect transition="in" filter="fade">
                                      <p:cBhvr>
                                        <p:cTn id="13" dur="500"/>
                                        <p:tgtEl>
                                          <p:spTgt spid="4">
                                            <p:txEl>
                                              <p:pRg st="6" end="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
                                            <p:txEl>
                                              <p:pRg st="8" end="8"/>
                                            </p:txEl>
                                          </p:spTgt>
                                        </p:tgtEl>
                                        <p:attrNameLst>
                                          <p:attrName>style.visibility</p:attrName>
                                        </p:attrNameLst>
                                      </p:cBhvr>
                                      <p:to>
                                        <p:strVal val="visible"/>
                                      </p:to>
                                    </p:set>
                                    <p:animEffect transition="in" filter="fade">
                                      <p:cBhvr>
                                        <p:cTn id="16"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6"/>
          <p:cNvSpPr txBox="1">
            <a:spLocks noChangeArrowheads="1"/>
          </p:cNvSpPr>
          <p:nvPr/>
        </p:nvSpPr>
        <p:spPr bwMode="auto">
          <a:xfrm>
            <a:off x="3393250" y="3808660"/>
            <a:ext cx="477915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800">
                <a:solidFill>
                  <a:schemeClr val="tx1"/>
                </a:solidFill>
                <a:latin typeface="Times New Roman" charset="0"/>
                <a:ea typeface="ＭＳ Ｐゴシック" charset="-128"/>
              </a:defRPr>
            </a:lvl1pPr>
            <a:lvl2pPr marL="742950" indent="-285750" eaLnBrk="0" hangingPunct="0">
              <a:defRPr sz="2800">
                <a:solidFill>
                  <a:schemeClr val="tx1"/>
                </a:solidFill>
                <a:latin typeface="Times New Roman" charset="0"/>
                <a:ea typeface="ＭＳ Ｐゴシック" charset="-128"/>
              </a:defRPr>
            </a:lvl2pPr>
            <a:lvl3pPr marL="1143000" indent="-228600" eaLnBrk="0" hangingPunct="0">
              <a:defRPr sz="2800">
                <a:solidFill>
                  <a:schemeClr val="tx1"/>
                </a:solidFill>
                <a:latin typeface="Times New Roman" charset="0"/>
                <a:ea typeface="ＭＳ Ｐゴシック" charset="-128"/>
              </a:defRPr>
            </a:lvl3pPr>
            <a:lvl4pPr marL="1600200" indent="-228600" eaLnBrk="0" hangingPunct="0">
              <a:defRPr sz="2800">
                <a:solidFill>
                  <a:schemeClr val="tx1"/>
                </a:solidFill>
                <a:latin typeface="Times New Roman" charset="0"/>
                <a:ea typeface="ＭＳ Ｐゴシック" charset="-128"/>
              </a:defRPr>
            </a:lvl4pPr>
            <a:lvl5pPr marL="2057400" indent="-228600" eaLnBrk="0" hangingPunct="0">
              <a:defRPr sz="2800">
                <a:solidFill>
                  <a:schemeClr val="tx1"/>
                </a:solidFill>
                <a:latin typeface="Times New Roman" charset="0"/>
                <a:ea typeface="ＭＳ Ｐゴシック" charset="-128"/>
              </a:defRPr>
            </a:lvl5pPr>
            <a:lvl6pPr marL="2514600" indent="-228600" eaLnBrk="0" fontAlgn="base" hangingPunct="0">
              <a:spcBef>
                <a:spcPct val="0"/>
              </a:spcBef>
              <a:spcAft>
                <a:spcPct val="0"/>
              </a:spcAft>
              <a:defRPr sz="2800">
                <a:solidFill>
                  <a:schemeClr val="tx1"/>
                </a:solidFill>
                <a:latin typeface="Times New Roman" charset="0"/>
                <a:ea typeface="ＭＳ Ｐゴシック" charset="-128"/>
              </a:defRPr>
            </a:lvl6pPr>
            <a:lvl7pPr marL="2971800" indent="-228600" eaLnBrk="0" fontAlgn="base" hangingPunct="0">
              <a:spcBef>
                <a:spcPct val="0"/>
              </a:spcBef>
              <a:spcAft>
                <a:spcPct val="0"/>
              </a:spcAft>
              <a:defRPr sz="2800">
                <a:solidFill>
                  <a:schemeClr val="tx1"/>
                </a:solidFill>
                <a:latin typeface="Times New Roman" charset="0"/>
                <a:ea typeface="ＭＳ Ｐゴシック" charset="-128"/>
              </a:defRPr>
            </a:lvl7pPr>
            <a:lvl8pPr marL="3429000" indent="-228600" eaLnBrk="0" fontAlgn="base" hangingPunct="0">
              <a:spcBef>
                <a:spcPct val="0"/>
              </a:spcBef>
              <a:spcAft>
                <a:spcPct val="0"/>
              </a:spcAft>
              <a:defRPr sz="2800">
                <a:solidFill>
                  <a:schemeClr val="tx1"/>
                </a:solidFill>
                <a:latin typeface="Times New Roman" charset="0"/>
                <a:ea typeface="ＭＳ Ｐゴシック" charset="-128"/>
              </a:defRPr>
            </a:lvl8pPr>
            <a:lvl9pPr marL="3886200" indent="-228600" eaLnBrk="0" fontAlgn="base" hangingPunct="0">
              <a:spcBef>
                <a:spcPct val="0"/>
              </a:spcBef>
              <a:spcAft>
                <a:spcPct val="0"/>
              </a:spcAft>
              <a:defRPr sz="2800">
                <a:solidFill>
                  <a:schemeClr val="tx1"/>
                </a:solidFill>
                <a:latin typeface="Times New Roman" charset="0"/>
                <a:ea typeface="ＭＳ Ｐゴシック" charset="-128"/>
              </a:defRPr>
            </a:lvl9pPr>
          </a:lstStyle>
          <a:p>
            <a:pPr algn="r" eaLnBrk="1" hangingPunct="1"/>
            <a:r>
              <a:rPr lang="en-GB" altLang="en-US" sz="1200" b="1">
                <a:latin typeface="Avenir Book" charset="0"/>
                <a:ea typeface="Avenir Book" charset="0"/>
                <a:cs typeface="Avenir Book" charset="0"/>
              </a:rPr>
              <a:t>Francisco J Lopez-Pellicer</a:t>
            </a:r>
          </a:p>
          <a:p>
            <a:pPr algn="r" eaLnBrk="1" hangingPunct="1"/>
            <a:r>
              <a:rPr lang="en-GB" altLang="en-US" sz="1200" b="1">
                <a:latin typeface="Avenir Book" charset="0"/>
                <a:ea typeface="Avenir Book" charset="0"/>
                <a:cs typeface="Avenir Book" charset="0"/>
              </a:rPr>
              <a:t>IAAA, Universidad Zaragoza</a:t>
            </a:r>
          </a:p>
          <a:p>
            <a:pPr algn="r" eaLnBrk="1" hangingPunct="1"/>
            <a:r>
              <a:rPr lang="en-GB" altLang="en-US" sz="1200">
                <a:latin typeface="Avenir Book" charset="0"/>
                <a:ea typeface="Avenir Book" charset="0"/>
                <a:cs typeface="Avenir Book" charset="0"/>
              </a:rPr>
              <a:t>fjlopez@unizar.es</a:t>
            </a:r>
            <a:br>
              <a:rPr lang="en-GB" altLang="en-US" sz="1200">
                <a:latin typeface="Avenir Book" charset="0"/>
                <a:ea typeface="Avenir Book" charset="0"/>
                <a:cs typeface="Avenir Book" charset="0"/>
              </a:rPr>
            </a:br>
            <a:r>
              <a:rPr lang="en-GB" altLang="en-US" sz="1200">
                <a:latin typeface="Avenir Book" charset="0"/>
                <a:ea typeface="Avenir Book" charset="0"/>
                <a:cs typeface="Avenir Book" charset="0"/>
              </a:rPr>
              <a:t>@fjlopezpellicer</a:t>
            </a:r>
          </a:p>
          <a:p>
            <a:pPr algn="r" eaLnBrk="1" hangingPunct="1"/>
            <a:r>
              <a:rPr lang="en-GB" altLang="en-US" sz="1200">
                <a:latin typeface="Avenir Book" charset="0"/>
                <a:ea typeface="Avenir Book" charset="0"/>
                <a:cs typeface="Avenir Book" charset="0"/>
              </a:rPr>
              <a:t>https://www.linkedin.com/in/franciscojlopezpellicer</a:t>
            </a:r>
          </a:p>
        </p:txBody>
      </p:sp>
      <p:pic>
        <p:nvPicPr>
          <p:cNvPr id="5" name="Imagen 7" descr="twitter.png"/>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804248" y="4410566"/>
            <a:ext cx="147205" cy="147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uadroTexto 5"/>
          <p:cNvSpPr txBox="1"/>
          <p:nvPr/>
        </p:nvSpPr>
        <p:spPr>
          <a:xfrm>
            <a:off x="755576" y="627534"/>
            <a:ext cx="8352928" cy="2862322"/>
          </a:xfrm>
          <a:prstGeom prst="rect">
            <a:avLst/>
          </a:prstGeom>
          <a:noFill/>
        </p:spPr>
        <p:txBody>
          <a:bodyPr wrap="square" rtlCol="0">
            <a:spAutoFit/>
          </a:bodyPr>
          <a:lstStyle/>
          <a:p>
            <a:r>
              <a:rPr lang="es-ES" sz="2800"/>
              <a:t>Entre 1994-2006 OGC definía el futuro</a:t>
            </a:r>
          </a:p>
          <a:p>
            <a:r>
              <a:rPr lang="es-ES" sz="2000" i="1"/>
              <a:t>CAT, WMS, GML, WFS, CityGML</a:t>
            </a:r>
          </a:p>
          <a:p>
            <a:endParaRPr lang="es-ES" sz="2800"/>
          </a:p>
          <a:p>
            <a:r>
              <a:rPr lang="es-ES" sz="2800"/>
              <a:t>En 2007 el futuro alcanzó a OGC</a:t>
            </a:r>
          </a:p>
          <a:p>
            <a:r>
              <a:rPr lang="es-ES" sz="2000" i="1"/>
              <a:t>KML encodes what to show in an browser, and how to show it</a:t>
            </a:r>
          </a:p>
          <a:p>
            <a:endParaRPr lang="es-ES" sz="2800"/>
          </a:p>
          <a:p>
            <a:r>
              <a:rPr lang="es-ES" sz="2800"/>
              <a:t>¿OGC puede volver a definir el futuro?</a:t>
            </a:r>
          </a:p>
        </p:txBody>
      </p:sp>
    </p:spTree>
    <p:extLst>
      <p:ext uri="{BB962C8B-B14F-4D97-AF65-F5344CB8AC3E}">
        <p14:creationId xmlns:p14="http://schemas.microsoft.com/office/powerpoint/2010/main" val="403696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animEffect transition="in" filter="fade">
                                      <p:cBhvr>
                                        <p:cTn id="7" dur="500"/>
                                        <p:tgtEl>
                                          <p:spTgt spid="6">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6">
                                            <p:txEl>
                                              <p:pRg st="4" end="4"/>
                                            </p:txEl>
                                          </p:spTgt>
                                        </p:tgtEl>
                                        <p:attrNameLst>
                                          <p:attrName>style.visibility</p:attrName>
                                        </p:attrNameLst>
                                      </p:cBhvr>
                                      <p:to>
                                        <p:strVal val="visible"/>
                                      </p:to>
                                    </p:set>
                                    <p:animEffect transition="in" filter="fade">
                                      <p:cBhvr>
                                        <p:cTn id="10" dur="500"/>
                                        <p:tgtEl>
                                          <p:spTgt spid="6">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6">
                                            <p:txEl>
                                              <p:pRg st="6" end="6"/>
                                            </p:txEl>
                                          </p:spTgt>
                                        </p:tgtEl>
                                        <p:attrNameLst>
                                          <p:attrName>style.visibility</p:attrName>
                                        </p:attrNameLst>
                                      </p:cBhvr>
                                      <p:to>
                                        <p:strVal val="visible"/>
                                      </p:to>
                                    </p:set>
                                    <p:animEffect transition="in" filter="fade">
                                      <p:cBhvr>
                                        <p:cTn id="15" dur="500"/>
                                        <p:tgtEl>
                                          <p:spTgt spid="6">
                                            <p:txEl>
                                              <p:pRg st="6" end="6"/>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cstate="print">
            <a:lum/>
          </a:blip>
          <a:srcRect/>
          <a:stretch>
            <a:fillRect/>
          </a:stretch>
        </a:blipFill>
        <a:effectLst/>
      </p:bgPr>
    </p:bg>
    <p:spTree>
      <p:nvGrpSpPr>
        <p:cNvPr id="1" name=""/>
        <p:cNvGrpSpPr/>
        <p:nvPr/>
      </p:nvGrpSpPr>
      <p:grpSpPr>
        <a:xfrm>
          <a:off x="0" y="0"/>
          <a:ext cx="0" cy="0"/>
          <a:chOff x="0" y="0"/>
          <a:chExt cx="0" cy="0"/>
        </a:xfrm>
      </p:grpSpPr>
      <p:sp>
        <p:nvSpPr>
          <p:cNvPr id="4" name="CuadroTexto 3"/>
          <p:cNvSpPr txBox="1"/>
          <p:nvPr/>
        </p:nvSpPr>
        <p:spPr>
          <a:xfrm>
            <a:off x="2771800" y="699542"/>
            <a:ext cx="6345084" cy="861774"/>
          </a:xfrm>
          <a:prstGeom prst="rect">
            <a:avLst/>
          </a:prstGeom>
          <a:noFill/>
        </p:spPr>
        <p:txBody>
          <a:bodyPr wrap="square" rtlCol="0">
            <a:spAutoFit/>
          </a:bodyPr>
          <a:lstStyle/>
          <a:p>
            <a:r>
              <a:rPr lang="en-GB">
                <a:solidFill>
                  <a:srgbClr val="0032A5"/>
                </a:solidFill>
              </a:rPr>
              <a:t>Los “huecos” que OGC no tiene (mucho) en cuenta</a:t>
            </a:r>
          </a:p>
          <a:p>
            <a:endParaRPr lang="en-GB">
              <a:solidFill>
                <a:srgbClr val="0032A5"/>
              </a:solidFill>
            </a:endParaRPr>
          </a:p>
          <a:p>
            <a:r>
              <a:rPr lang="en-GB" sz="1400">
                <a:solidFill>
                  <a:srgbClr val="0032A5"/>
                </a:solidFill>
              </a:rPr>
              <a:t>Ideas para una discusión sobre OGC y el futuro</a:t>
            </a:r>
            <a:endParaRPr lang="en-GB" sz="1400">
              <a:solidFill>
                <a:srgbClr val="0032A5"/>
              </a:solidFill>
            </a:endParaRPr>
          </a:p>
        </p:txBody>
      </p:sp>
      <p:sp>
        <p:nvSpPr>
          <p:cNvPr id="5" name="CuadroTexto 4"/>
          <p:cNvSpPr txBox="1"/>
          <p:nvPr/>
        </p:nvSpPr>
        <p:spPr>
          <a:xfrm>
            <a:off x="179512" y="3635027"/>
            <a:ext cx="3816424" cy="276999"/>
          </a:xfrm>
          <a:prstGeom prst="rect">
            <a:avLst/>
          </a:prstGeom>
          <a:noFill/>
        </p:spPr>
        <p:txBody>
          <a:bodyPr wrap="square" rtlCol="0">
            <a:spAutoFit/>
          </a:bodyPr>
          <a:lstStyle/>
          <a:p>
            <a:r>
              <a:rPr lang="en-GB" sz="1200" b="1">
                <a:solidFill>
                  <a:srgbClr val="0032A5"/>
                </a:solidFill>
              </a:rPr>
              <a:t>Francisco J LOPEZ-PELLICER (IAAA - UNIZAR)</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755576" y="627534"/>
            <a:ext cx="8352928" cy="523220"/>
          </a:xfrm>
          <a:prstGeom prst="rect">
            <a:avLst/>
          </a:prstGeom>
          <a:noFill/>
        </p:spPr>
        <p:txBody>
          <a:bodyPr wrap="square" rtlCol="0">
            <a:spAutoFit/>
          </a:bodyPr>
          <a:lstStyle/>
          <a:p>
            <a:r>
              <a:rPr lang="en-GB" sz="2800"/>
              <a:t>Tengo una duda </a:t>
            </a:r>
            <a:r>
              <a:rPr lang="mr-IN" sz="2800"/>
              <a:t>…</a:t>
            </a:r>
            <a:endParaRPr lang="en-GB" sz="2800"/>
          </a:p>
        </p:txBody>
      </p:sp>
      <p:pic>
        <p:nvPicPr>
          <p:cNvPr id="5" name="Imagen 4"/>
          <p:cNvPicPr>
            <a:picLocks noChangeAspect="1"/>
          </p:cNvPicPr>
          <p:nvPr/>
        </p:nvPicPr>
        <p:blipFill>
          <a:blip r:embed="rId2"/>
          <a:stretch>
            <a:fillRect/>
          </a:stretch>
        </p:blipFill>
        <p:spPr>
          <a:xfrm>
            <a:off x="749041" y="2163652"/>
            <a:ext cx="3102879" cy="2692086"/>
          </a:xfrm>
          <a:prstGeom prst="rect">
            <a:avLst/>
          </a:prstGeom>
        </p:spPr>
      </p:pic>
    </p:spTree>
    <p:extLst>
      <p:ext uri="{BB962C8B-B14F-4D97-AF65-F5344CB8AC3E}">
        <p14:creationId xmlns:p14="http://schemas.microsoft.com/office/powerpoint/2010/main" val="11794112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2"/>
          <a:stretch>
            <a:fillRect/>
          </a:stretch>
        </p:blipFill>
        <p:spPr>
          <a:xfrm>
            <a:off x="792088" y="3006074"/>
            <a:ext cx="3851920" cy="1869932"/>
          </a:xfrm>
          <a:prstGeom prst="rect">
            <a:avLst/>
          </a:prstGeom>
        </p:spPr>
      </p:pic>
      <p:sp>
        <p:nvSpPr>
          <p:cNvPr id="7" name="CuadroTexto 6"/>
          <p:cNvSpPr txBox="1"/>
          <p:nvPr/>
        </p:nvSpPr>
        <p:spPr>
          <a:xfrm>
            <a:off x="755576" y="627534"/>
            <a:ext cx="6048672" cy="954107"/>
          </a:xfrm>
          <a:prstGeom prst="rect">
            <a:avLst/>
          </a:prstGeom>
          <a:noFill/>
        </p:spPr>
        <p:txBody>
          <a:bodyPr wrap="square" rtlCol="0">
            <a:spAutoFit/>
          </a:bodyPr>
          <a:lstStyle/>
          <a:p>
            <a:r>
              <a:rPr lang="en-GB" sz="2800"/>
              <a:t>¿Qué estándares de OGC pensáis que tendrían que ser modernizados</a:t>
            </a:r>
            <a:r>
              <a:rPr lang="es-ES" sz="2800"/>
              <a:t>? </a:t>
            </a:r>
            <a:endParaRPr lang="en-GB" sz="2800"/>
          </a:p>
        </p:txBody>
      </p:sp>
    </p:spTree>
    <p:extLst>
      <p:ext uri="{BB962C8B-B14F-4D97-AF65-F5344CB8AC3E}">
        <p14:creationId xmlns:p14="http://schemas.microsoft.com/office/powerpoint/2010/main" val="6081044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ángulo 12"/>
          <p:cNvSpPr/>
          <p:nvPr/>
        </p:nvSpPr>
        <p:spPr>
          <a:xfrm>
            <a:off x="889782" y="1347614"/>
            <a:ext cx="1507216" cy="2865656"/>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a:t>Arquitectura</a:t>
            </a:r>
          </a:p>
          <a:p>
            <a:pPr algn="ctr"/>
            <a:r>
              <a:rPr lang="en-GB"/>
              <a:t>cloud</a:t>
            </a:r>
          </a:p>
        </p:txBody>
      </p:sp>
      <p:sp>
        <p:nvSpPr>
          <p:cNvPr id="5" name="Rectángulo 4"/>
          <p:cNvSpPr/>
          <p:nvPr/>
        </p:nvSpPr>
        <p:spPr>
          <a:xfrm>
            <a:off x="2372963" y="1923678"/>
            <a:ext cx="3783212" cy="576064"/>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a:t>Javascript Web API</a:t>
            </a:r>
          </a:p>
        </p:txBody>
      </p:sp>
      <p:sp>
        <p:nvSpPr>
          <p:cNvPr id="6" name="Rectángulo 5"/>
          <p:cNvSpPr/>
          <p:nvPr/>
        </p:nvSpPr>
        <p:spPr>
          <a:xfrm>
            <a:off x="2372964" y="2499742"/>
            <a:ext cx="3783212" cy="576064"/>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a:t>Descripción de API</a:t>
            </a:r>
          </a:p>
        </p:txBody>
      </p:sp>
      <p:sp>
        <p:nvSpPr>
          <p:cNvPr id="7" name="Rectángulo 6"/>
          <p:cNvSpPr/>
          <p:nvPr/>
        </p:nvSpPr>
        <p:spPr>
          <a:xfrm>
            <a:off x="2372963" y="3075806"/>
            <a:ext cx="1334940" cy="576064"/>
          </a:xfrm>
          <a:prstGeom prst="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s-ES"/>
              <a:t>OWS</a:t>
            </a:r>
            <a:endParaRPr lang="en-GB"/>
          </a:p>
        </p:txBody>
      </p:sp>
      <p:sp>
        <p:nvSpPr>
          <p:cNvPr id="9" name="Rectángulo 8"/>
          <p:cNvSpPr/>
          <p:nvPr/>
        </p:nvSpPr>
        <p:spPr>
          <a:xfrm>
            <a:off x="2372963" y="3637206"/>
            <a:ext cx="3783213" cy="576064"/>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a:t>Transporte</a:t>
            </a:r>
          </a:p>
        </p:txBody>
      </p:sp>
      <p:sp>
        <p:nvSpPr>
          <p:cNvPr id="10" name="Rectángulo 9"/>
          <p:cNvSpPr/>
          <p:nvPr/>
        </p:nvSpPr>
        <p:spPr>
          <a:xfrm>
            <a:off x="3702954" y="3075806"/>
            <a:ext cx="1157074" cy="5614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a:t>SaaS</a:t>
            </a:r>
          </a:p>
        </p:txBody>
      </p:sp>
      <p:sp>
        <p:nvSpPr>
          <p:cNvPr id="11" name="Rectángulo 10"/>
          <p:cNvSpPr/>
          <p:nvPr/>
        </p:nvSpPr>
        <p:spPr>
          <a:xfrm>
            <a:off x="4864979" y="3075806"/>
            <a:ext cx="1291196" cy="56140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a:t>RPC</a:t>
            </a:r>
          </a:p>
          <a:p>
            <a:pPr algn="ctr"/>
            <a:r>
              <a:rPr lang="en-GB"/>
              <a:t>moderno</a:t>
            </a:r>
          </a:p>
        </p:txBody>
      </p:sp>
      <p:sp>
        <p:nvSpPr>
          <p:cNvPr id="12" name="Rectángulo 11"/>
          <p:cNvSpPr/>
          <p:nvPr/>
        </p:nvSpPr>
        <p:spPr>
          <a:xfrm>
            <a:off x="2372963" y="1347614"/>
            <a:ext cx="3783212" cy="576064"/>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GB"/>
              <a:t>Lenguajes Interrogación</a:t>
            </a:r>
          </a:p>
        </p:txBody>
      </p:sp>
      <p:sp>
        <p:nvSpPr>
          <p:cNvPr id="15" name="CuadroTexto 14"/>
          <p:cNvSpPr txBox="1"/>
          <p:nvPr/>
        </p:nvSpPr>
        <p:spPr>
          <a:xfrm>
            <a:off x="755576" y="627534"/>
            <a:ext cx="8352928" cy="523220"/>
          </a:xfrm>
          <a:prstGeom prst="rect">
            <a:avLst/>
          </a:prstGeom>
          <a:noFill/>
        </p:spPr>
        <p:txBody>
          <a:bodyPr wrap="square" rtlCol="0">
            <a:spAutoFit/>
          </a:bodyPr>
          <a:lstStyle/>
          <a:p>
            <a:r>
              <a:rPr lang="es-ES" sz="2800"/>
              <a:t>Mis “huecos” donde modernizar OGC </a:t>
            </a:r>
            <a:endParaRPr lang="en-GB" sz="2800"/>
          </a:p>
        </p:txBody>
      </p:sp>
    </p:spTree>
    <p:extLst>
      <p:ext uri="{BB962C8B-B14F-4D97-AF65-F5344CB8AC3E}">
        <p14:creationId xmlns:p14="http://schemas.microsoft.com/office/powerpoint/2010/main" val="1790115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5" grpId="0" animBg="1"/>
      <p:bldP spid="6" grpId="0" animBg="1"/>
      <p:bldP spid="9" grpId="0" animBg="1"/>
      <p:bldP spid="10" grpId="0" animBg="1"/>
      <p:bldP spid="11"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755576" y="627534"/>
            <a:ext cx="7632848" cy="1815882"/>
          </a:xfrm>
          <a:prstGeom prst="rect">
            <a:avLst/>
          </a:prstGeom>
          <a:noFill/>
        </p:spPr>
        <p:txBody>
          <a:bodyPr wrap="square" rtlCol="0">
            <a:spAutoFit/>
          </a:bodyPr>
          <a:lstStyle/>
          <a:p>
            <a:r>
              <a:rPr lang="en-GB" sz="2800"/>
              <a:t>Pero OGC ya está explorando estos temas </a:t>
            </a:r>
          </a:p>
          <a:p>
            <a:endParaRPr lang="en-GB" sz="2800"/>
          </a:p>
          <a:p>
            <a:endParaRPr lang="en-GB" sz="2800"/>
          </a:p>
          <a:p>
            <a:pPr algn="r"/>
            <a:r>
              <a:rPr lang="en-GB" sz="2800" i="1"/>
              <a:t>¿de forma conservadora?</a:t>
            </a:r>
            <a:endParaRPr lang="en-GB" sz="2800" i="1"/>
          </a:p>
        </p:txBody>
      </p:sp>
      <p:pic>
        <p:nvPicPr>
          <p:cNvPr id="4" name="Imagen 3"/>
          <p:cNvPicPr>
            <a:picLocks noChangeAspect="1"/>
          </p:cNvPicPr>
          <p:nvPr/>
        </p:nvPicPr>
        <p:blipFill>
          <a:blip r:embed="rId2"/>
          <a:stretch>
            <a:fillRect/>
          </a:stretch>
        </p:blipFill>
        <p:spPr>
          <a:xfrm>
            <a:off x="783970" y="2955642"/>
            <a:ext cx="2851926" cy="1900095"/>
          </a:xfrm>
          <a:prstGeom prst="rect">
            <a:avLst/>
          </a:prstGeom>
        </p:spPr>
      </p:pic>
    </p:spTree>
    <p:extLst>
      <p:ext uri="{BB962C8B-B14F-4D97-AF65-F5344CB8AC3E}">
        <p14:creationId xmlns:p14="http://schemas.microsoft.com/office/powerpoint/2010/main" val="100181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3" end="3"/>
                                            </p:txEl>
                                          </p:spTgt>
                                        </p:tgtEl>
                                        <p:attrNameLst>
                                          <p:attrName>style.visibility</p:attrName>
                                        </p:attrNameLst>
                                      </p:cBhvr>
                                      <p:to>
                                        <p:strVal val="visible"/>
                                      </p:to>
                                    </p:set>
                                    <p:animEffect transition="in" filter="fade">
                                      <p:cBhvr>
                                        <p:cTn id="7" dur="500"/>
                                        <p:tgtEl>
                                          <p:spTgt spid="7">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2"/>
          <p:cNvSpPr>
            <a:spLocks noGrp="1"/>
          </p:cNvSpPr>
          <p:nvPr>
            <p:ph idx="1"/>
          </p:nvPr>
        </p:nvSpPr>
        <p:spPr>
          <a:xfrm>
            <a:off x="791041" y="1275606"/>
            <a:ext cx="8317463" cy="3603848"/>
          </a:xfrm>
        </p:spPr>
        <p:txBody>
          <a:bodyPr>
            <a:noAutofit/>
          </a:bodyPr>
          <a:lstStyle/>
          <a:p>
            <a:r>
              <a:rPr lang="en-GB" sz="1400" b="1"/>
              <a:t>Problema: </a:t>
            </a:r>
            <a:r>
              <a:rPr lang="en-GB" sz="1400"/>
              <a:t>¿Cómo podemos aprovechar mejor el ancho de banda y tener notificaciones?</a:t>
            </a:r>
          </a:p>
          <a:p>
            <a:endParaRPr lang="en-GB" sz="1400" b="1"/>
          </a:p>
          <a:p>
            <a:r>
              <a:rPr lang="en-GB" sz="1400" b="1"/>
              <a:t>Propuesta</a:t>
            </a:r>
            <a:r>
              <a:rPr lang="en-GB" sz="1400"/>
              <a:t>: desaconsejar HTTP y promocionar HTTP/2 y WebSockets</a:t>
            </a:r>
          </a:p>
          <a:p>
            <a:endParaRPr lang="en-GB" sz="1400"/>
          </a:p>
          <a:p>
            <a:r>
              <a:rPr lang="en-GB" sz="1400" b="1"/>
              <a:t>Ventaja</a:t>
            </a:r>
            <a:r>
              <a:rPr lang="en-GB" sz="1400"/>
              <a:t>: más eficiente, menor latencia,  no bloqueante, primitivas de eventos, server push, adelantarse a futuras peticiones de los clientes </a:t>
            </a:r>
            <a:r>
              <a:rPr lang="mr-IN" sz="1400"/>
              <a:t>…</a:t>
            </a:r>
            <a:endParaRPr lang="en-GB" sz="1400"/>
          </a:p>
          <a:p>
            <a:endParaRPr lang="en-GB" sz="1400"/>
          </a:p>
          <a:p>
            <a:r>
              <a:rPr lang="en-GB" sz="1400" b="1"/>
              <a:t>Ejemplo</a:t>
            </a:r>
            <a:r>
              <a:rPr lang="en-GB" sz="1400"/>
              <a:t>: IETF - https://github.com/http2/http2-spec/wiki/Implementations</a:t>
            </a:r>
          </a:p>
          <a:p>
            <a:endParaRPr lang="en-GB" sz="1400"/>
          </a:p>
          <a:p>
            <a:r>
              <a:rPr lang="en-GB" sz="1400" b="1"/>
              <a:t>Situación en OGC</a:t>
            </a:r>
            <a:r>
              <a:rPr lang="en-GB" sz="1400"/>
              <a:t>: Se comenta posibilidad de WebSockets en Testbed-12 PubSub</a:t>
            </a:r>
          </a:p>
        </p:txBody>
      </p:sp>
      <p:sp>
        <p:nvSpPr>
          <p:cNvPr id="4" name="CuadroTexto 3"/>
          <p:cNvSpPr txBox="1"/>
          <p:nvPr/>
        </p:nvSpPr>
        <p:spPr>
          <a:xfrm>
            <a:off x="755576" y="627534"/>
            <a:ext cx="8352928" cy="523220"/>
          </a:xfrm>
          <a:prstGeom prst="rect">
            <a:avLst/>
          </a:prstGeom>
          <a:noFill/>
        </p:spPr>
        <p:txBody>
          <a:bodyPr wrap="square" rtlCol="0">
            <a:spAutoFit/>
          </a:bodyPr>
          <a:lstStyle/>
          <a:p>
            <a:r>
              <a:rPr lang="es-ES" sz="2800"/>
              <a:t>Transporte</a:t>
            </a:r>
            <a:endParaRPr lang="en-GB" sz="2800"/>
          </a:p>
        </p:txBody>
      </p:sp>
    </p:spTree>
    <p:extLst>
      <p:ext uri="{BB962C8B-B14F-4D97-AF65-F5344CB8AC3E}">
        <p14:creationId xmlns:p14="http://schemas.microsoft.com/office/powerpoint/2010/main" val="283863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animEffect transition="in" filter="fade">
                                      <p:cBhvr>
                                        <p:cTn id="13" dur="500"/>
                                        <p:tgtEl>
                                          <p:spTgt spid="5">
                                            <p:txEl>
                                              <p:pRg st="6" end="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8" end="8"/>
                                            </p:txEl>
                                          </p:spTgt>
                                        </p:tgtEl>
                                        <p:attrNameLst>
                                          <p:attrName>style.visibility</p:attrName>
                                        </p:attrNameLst>
                                      </p:cBhvr>
                                      <p:to>
                                        <p:strVal val="visible"/>
                                      </p:to>
                                    </p:set>
                                    <p:animEffect transition="in" filter="fade">
                                      <p:cBhvr>
                                        <p:cTn id="16"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2"/>
          <p:cNvSpPr>
            <a:spLocks noGrp="1"/>
          </p:cNvSpPr>
          <p:nvPr>
            <p:ph idx="1"/>
          </p:nvPr>
        </p:nvSpPr>
        <p:spPr>
          <a:xfrm>
            <a:off x="780993" y="1275606"/>
            <a:ext cx="8327511" cy="3603848"/>
          </a:xfrm>
        </p:spPr>
        <p:txBody>
          <a:bodyPr>
            <a:noAutofit/>
          </a:bodyPr>
          <a:lstStyle/>
          <a:p>
            <a:r>
              <a:rPr lang="en-GB" sz="1400" b="1"/>
              <a:t>Problema: </a:t>
            </a:r>
            <a:r>
              <a:rPr lang="en-GB" sz="1400"/>
              <a:t>¿Cómo puedo ofrecer los servicios OGC como SaaS para que las empresas puedan usarlos dentro de sus sistemas?</a:t>
            </a:r>
          </a:p>
          <a:p>
            <a:endParaRPr lang="en-GB" sz="1400" b="1"/>
          </a:p>
          <a:p>
            <a:r>
              <a:rPr lang="en-GB" sz="1400" b="1"/>
              <a:t>Propuesta </a:t>
            </a:r>
            <a:r>
              <a:rPr lang="en-GB" sz="1400"/>
              <a:t>: evolucionar KVP/XML a Web API, mantener SOAP, RESTful y adaptar nuevos estándares de OASIS, W3C y ISO/IEC JTC 1 usados por las grandes empresas públicas y privadas en sus sistemas de empresa en todos los servicios</a:t>
            </a:r>
          </a:p>
          <a:p>
            <a:endParaRPr lang="en-GB" sz="1400"/>
          </a:p>
          <a:p>
            <a:r>
              <a:rPr lang="en-GB" sz="1400" b="1"/>
              <a:t>Ventaja</a:t>
            </a:r>
            <a:r>
              <a:rPr lang="en-GB" sz="1400"/>
              <a:t>: facilidad de incluirnos en los procesos, integración con los sistemas de autenticación y autorización</a:t>
            </a:r>
          </a:p>
          <a:p>
            <a:endParaRPr lang="en-GB" sz="1400"/>
          </a:p>
          <a:p>
            <a:r>
              <a:rPr lang="en-GB" sz="1400" b="1"/>
              <a:t>Ejemplo</a:t>
            </a:r>
            <a:r>
              <a:rPr lang="en-GB" sz="1400"/>
              <a:t>: OASIS / ISO - http://www.odata.org/</a:t>
            </a:r>
          </a:p>
          <a:p>
            <a:endParaRPr lang="en-GB" sz="1400"/>
          </a:p>
          <a:p>
            <a:r>
              <a:rPr lang="en-GB" sz="1400" b="1"/>
              <a:t>Situación en OGC</a:t>
            </a:r>
            <a:r>
              <a:rPr lang="en-GB" sz="1400"/>
              <a:t>: Sensor Things API (2017), ejemplo en Moving Features (2017)</a:t>
            </a:r>
          </a:p>
        </p:txBody>
      </p:sp>
      <p:sp>
        <p:nvSpPr>
          <p:cNvPr id="6" name="CuadroTexto 5"/>
          <p:cNvSpPr txBox="1"/>
          <p:nvPr/>
        </p:nvSpPr>
        <p:spPr>
          <a:xfrm>
            <a:off x="755576" y="627534"/>
            <a:ext cx="8352928" cy="523220"/>
          </a:xfrm>
          <a:prstGeom prst="rect">
            <a:avLst/>
          </a:prstGeom>
          <a:noFill/>
        </p:spPr>
        <p:txBody>
          <a:bodyPr wrap="square" rtlCol="0">
            <a:spAutoFit/>
          </a:bodyPr>
          <a:lstStyle/>
          <a:p>
            <a:r>
              <a:rPr lang="es-ES" sz="2800"/>
              <a:t>Integración como SaaS</a:t>
            </a:r>
            <a:endParaRPr lang="en-GB" sz="2800"/>
          </a:p>
        </p:txBody>
      </p:sp>
    </p:spTree>
    <p:extLst>
      <p:ext uri="{BB962C8B-B14F-4D97-AF65-F5344CB8AC3E}">
        <p14:creationId xmlns:p14="http://schemas.microsoft.com/office/powerpoint/2010/main" val="12930265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animEffect transition="in" filter="fade">
                                      <p:cBhvr>
                                        <p:cTn id="13" dur="500"/>
                                        <p:tgtEl>
                                          <p:spTgt spid="5">
                                            <p:txEl>
                                              <p:pRg st="6" end="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8" end="8"/>
                                            </p:txEl>
                                          </p:spTgt>
                                        </p:tgtEl>
                                        <p:attrNameLst>
                                          <p:attrName>style.visibility</p:attrName>
                                        </p:attrNameLst>
                                      </p:cBhvr>
                                      <p:to>
                                        <p:strVal val="visible"/>
                                      </p:to>
                                    </p:set>
                                    <p:animEffect transition="in" filter="fade">
                                      <p:cBhvr>
                                        <p:cTn id="16"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2"/>
          <p:cNvSpPr>
            <a:spLocks noGrp="1"/>
          </p:cNvSpPr>
          <p:nvPr>
            <p:ph idx="1"/>
          </p:nvPr>
        </p:nvSpPr>
        <p:spPr>
          <a:xfrm>
            <a:off x="755576" y="1275606"/>
            <a:ext cx="8352928" cy="3603848"/>
          </a:xfrm>
        </p:spPr>
        <p:txBody>
          <a:bodyPr>
            <a:noAutofit/>
          </a:bodyPr>
          <a:lstStyle/>
          <a:p>
            <a:r>
              <a:rPr lang="en-GB" sz="1400" b="1"/>
              <a:t>Problema: </a:t>
            </a:r>
            <a:r>
              <a:rPr lang="en-GB" sz="1400"/>
              <a:t>¿Cómo podemos intercambiar grandes volúmenes de datos geográficos con baja latencia, optimo uso de ancho de banda y de forma eficiente entre máquinas?</a:t>
            </a:r>
          </a:p>
          <a:p>
            <a:endParaRPr lang="en-GB" sz="1400" b="1"/>
          </a:p>
          <a:p>
            <a:r>
              <a:rPr lang="en-GB" sz="1400" b="1"/>
              <a:t>Propuesta </a:t>
            </a:r>
            <a:r>
              <a:rPr lang="en-GB" sz="1400"/>
              <a:t>: olvidarnos de XML, JSON, y en particular, WPS, y volver a RPC con intercambio de datos binarios pero con las lecciones aprendidas en los últimos 10 años en grandes compañías con un problema serio de movimiento de datos como son Google, Facebook, Netflix y GitHub.</a:t>
            </a:r>
          </a:p>
          <a:p>
            <a:endParaRPr lang="en-GB" sz="1400"/>
          </a:p>
          <a:p>
            <a:r>
              <a:rPr lang="en-GB" sz="1400" b="1"/>
              <a:t>Ventaja</a:t>
            </a:r>
            <a:r>
              <a:rPr lang="en-GB" sz="1400"/>
              <a:t>: generación de código cliente y servidor a partir del interfaz, autenticación, streaming, bloquante/no bloqueante, cancelación, timeouts</a:t>
            </a:r>
          </a:p>
          <a:p>
            <a:endParaRPr lang="en-GB" sz="1400"/>
          </a:p>
          <a:p>
            <a:r>
              <a:rPr lang="en-GB" sz="1400" b="1"/>
              <a:t>Ejemplo</a:t>
            </a:r>
            <a:r>
              <a:rPr lang="en-GB" sz="1400"/>
              <a:t>: Open source - http://grpc.io/</a:t>
            </a:r>
          </a:p>
          <a:p>
            <a:endParaRPr lang="en-GB" sz="1400"/>
          </a:p>
          <a:p>
            <a:r>
              <a:rPr lang="en-GB" sz="1400" b="1"/>
              <a:t>Situación en OGC</a:t>
            </a:r>
            <a:r>
              <a:rPr lang="en-GB" sz="1400"/>
              <a:t>: Future Cities Pilot 1(2016) pero solo protobuf (¿¿¿“is like a simpler XML”???)</a:t>
            </a:r>
          </a:p>
        </p:txBody>
      </p:sp>
      <p:sp>
        <p:nvSpPr>
          <p:cNvPr id="6" name="CuadroTexto 5"/>
          <p:cNvSpPr txBox="1"/>
          <p:nvPr/>
        </p:nvSpPr>
        <p:spPr>
          <a:xfrm>
            <a:off x="755576" y="627534"/>
            <a:ext cx="8352928" cy="523220"/>
          </a:xfrm>
          <a:prstGeom prst="rect">
            <a:avLst/>
          </a:prstGeom>
          <a:noFill/>
        </p:spPr>
        <p:txBody>
          <a:bodyPr wrap="square" rtlCol="0">
            <a:spAutoFit/>
          </a:bodyPr>
          <a:lstStyle/>
          <a:p>
            <a:r>
              <a:rPr lang="es-ES" sz="2800"/>
              <a:t>RPC Modernos</a:t>
            </a:r>
            <a:endParaRPr lang="en-GB" sz="2800"/>
          </a:p>
        </p:txBody>
      </p:sp>
    </p:spTree>
    <p:extLst>
      <p:ext uri="{BB962C8B-B14F-4D97-AF65-F5344CB8AC3E}">
        <p14:creationId xmlns:p14="http://schemas.microsoft.com/office/powerpoint/2010/main" val="1770022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animEffect transition="in" filter="fade">
                                      <p:cBhvr>
                                        <p:cTn id="7" dur="500"/>
                                        <p:tgtEl>
                                          <p:spTgt spid="5">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5">
                                            <p:txEl>
                                              <p:pRg st="4" end="4"/>
                                            </p:txEl>
                                          </p:spTgt>
                                        </p:tgtEl>
                                        <p:attrNameLst>
                                          <p:attrName>style.visibility</p:attrName>
                                        </p:attrNameLst>
                                      </p:cBhvr>
                                      <p:to>
                                        <p:strVal val="visible"/>
                                      </p:to>
                                    </p:set>
                                    <p:animEffect transition="in" filter="fade">
                                      <p:cBhvr>
                                        <p:cTn id="10" dur="500"/>
                                        <p:tgtEl>
                                          <p:spTgt spid="5">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5">
                                            <p:txEl>
                                              <p:pRg st="6" end="6"/>
                                            </p:txEl>
                                          </p:spTgt>
                                        </p:tgtEl>
                                        <p:attrNameLst>
                                          <p:attrName>style.visibility</p:attrName>
                                        </p:attrNameLst>
                                      </p:cBhvr>
                                      <p:to>
                                        <p:strVal val="visible"/>
                                      </p:to>
                                    </p:set>
                                    <p:animEffect transition="in" filter="fade">
                                      <p:cBhvr>
                                        <p:cTn id="13" dur="500"/>
                                        <p:tgtEl>
                                          <p:spTgt spid="5">
                                            <p:txEl>
                                              <p:pRg st="6" end="6"/>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5">
                                            <p:txEl>
                                              <p:pRg st="8" end="8"/>
                                            </p:txEl>
                                          </p:spTgt>
                                        </p:tgtEl>
                                        <p:attrNameLst>
                                          <p:attrName>style.visibility</p:attrName>
                                        </p:attrNameLst>
                                      </p:cBhvr>
                                      <p:to>
                                        <p:strVal val="visible"/>
                                      </p:to>
                                    </p:set>
                                    <p:animEffect transition="in" filter="fade">
                                      <p:cBhvr>
                                        <p:cTn id="16"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71AC9593FCB1B840AB318236294F5D31" ma:contentTypeVersion="0" ma:contentTypeDescription="Criar um novo documento." ma:contentTypeScope="" ma:versionID="786878dbd026936c3faaabcc12fc132c">
  <xsd:schema xmlns:xsd="http://www.w3.org/2001/XMLSchema" xmlns:p="http://schemas.microsoft.com/office/2006/metadata/properties" targetNamespace="http://schemas.microsoft.com/office/2006/metadata/properties" ma:root="true" ma:fieldsID="94486d71ccef9b610aff470f7a32827b">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12A6934-6D99-41A4-9147-A91246706197}">
  <ds:schemaRefs>
    <ds:schemaRef ds:uri="http://schemas.microsoft.com/office/2006/documentManagement/types"/>
    <ds:schemaRef ds:uri="http://purl.org/dc/elements/1.1/"/>
    <ds:schemaRef ds:uri="http://purl.org/dc/terms/"/>
    <ds:schemaRef ds:uri="http://purl.org/dc/dcmitype/"/>
    <ds:schemaRef ds:uri="http://www.w3.org/XML/1998/namespace"/>
    <ds:schemaRef ds:uri="http://schemas.microsoft.com/office/2006/metadata/properties"/>
    <ds:schemaRef ds:uri="http://schemas.openxmlformats.org/package/2006/metadata/core-properties"/>
  </ds:schemaRefs>
</ds:datastoreItem>
</file>

<file path=customXml/itemProps2.xml><?xml version="1.0" encoding="utf-8"?>
<ds:datastoreItem xmlns:ds="http://schemas.openxmlformats.org/officeDocument/2006/customXml" ds:itemID="{0500797D-1682-41AC-B74E-4D35770C81C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7FB2EE6D-4FC3-4602-AE08-9768B0A07B1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1417</TotalTime>
  <Words>905</Words>
  <Application>Microsoft Macintosh PowerPoint</Application>
  <PresentationFormat>Presentación en pantalla (16:9)</PresentationFormat>
  <Paragraphs>102</Paragraphs>
  <Slides>14</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14</vt:i4>
      </vt:variant>
    </vt:vector>
  </HeadingPairs>
  <TitlesOfParts>
    <vt:vector size="19" baseType="lpstr">
      <vt:lpstr>Avenir Book</vt:lpstr>
      <vt:lpstr>Calibri</vt:lpstr>
      <vt:lpstr>Mangal</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IGP</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Apereira</dc:creator>
  <cp:lastModifiedBy>Francisco J Lopez Pellicer</cp:lastModifiedBy>
  <cp:revision>42</cp:revision>
  <dcterms:created xsi:type="dcterms:W3CDTF">2014-10-27T13:52:53Z</dcterms:created>
  <dcterms:modified xsi:type="dcterms:W3CDTF">2017-11-17T08:59:50Z</dcterms:modified>
</cp:coreProperties>
</file>